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315" r:id="rId5"/>
    <p:sldId id="257" r:id="rId6"/>
    <p:sldId id="267" r:id="rId7"/>
    <p:sldId id="311" r:id="rId8"/>
    <p:sldId id="260" r:id="rId9"/>
    <p:sldId id="261" r:id="rId10"/>
    <p:sldId id="264" r:id="rId11"/>
    <p:sldId id="268" r:id="rId12"/>
    <p:sldId id="314" r:id="rId13"/>
    <p:sldId id="265" r:id="rId14"/>
    <p:sldId id="258" r:id="rId15"/>
    <p:sldId id="317" r:id="rId16"/>
    <p:sldId id="259" r:id="rId17"/>
    <p:sldId id="318" r:id="rId18"/>
    <p:sldId id="31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78" autoAdjust="0"/>
    <p:restoredTop sz="94660"/>
  </p:normalViewPr>
  <p:slideViewPr>
    <p:cSldViewPr snapToGrid="0">
      <p:cViewPr varScale="1">
        <p:scale>
          <a:sx n="86" d="100"/>
          <a:sy n="86" d="100"/>
        </p:scale>
        <p:origin x="523"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9826BA-2E4E-47D2-A420-4443D049443B}" type="datetimeFigureOut">
              <a:rPr lang="en-GB" smtClean="0"/>
              <a:t>29/09/2025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FF808C-E736-4C13-8CDA-14895DA4015B}" type="slidenum">
              <a:rPr lang="en-GB" smtClean="0"/>
              <a:t>‹#›</a:t>
            </a:fld>
            <a:endParaRPr lang="en-GB"/>
          </a:p>
        </p:txBody>
      </p:sp>
    </p:spTree>
    <p:extLst>
      <p:ext uri="{BB962C8B-B14F-4D97-AF65-F5344CB8AC3E}">
        <p14:creationId xmlns:p14="http://schemas.microsoft.com/office/powerpoint/2010/main" val="4232489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C6A67363-1A51-0745-6646-7562E412E70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992FA034-1112-447F-EEF7-5699F1CA813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Thank you so much for coming.</a:t>
            </a:r>
          </a:p>
        </p:txBody>
      </p:sp>
      <p:sp>
        <p:nvSpPr>
          <p:cNvPr id="6148" name="Slide Number Placeholder 3">
            <a:extLst>
              <a:ext uri="{FF2B5EF4-FFF2-40B4-BE49-F238E27FC236}">
                <a16:creationId xmlns:a16="http://schemas.microsoft.com/office/drawing/2014/main" id="{1DD39897-70AA-D8B9-C484-80D9E603B1F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fld id="{76B40F07-3EBB-4ADD-9CA7-E8CED7B8707D}" type="slidenum">
              <a:rPr lang="en-GB" altLang="en-US" sz="1200"/>
              <a:pPr/>
              <a:t>1</a:t>
            </a:fld>
            <a:endParaRPr lang="en-GB"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13A2A0-A8F6-4844-9C81-A47AC4DB7F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007505E-EBBE-4083-83CF-B455318896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81F3E1-6F81-41B6-A8A2-87984ACC504A}"/>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5" name="Footer Placeholder 4">
            <a:extLst>
              <a:ext uri="{FF2B5EF4-FFF2-40B4-BE49-F238E27FC236}">
                <a16:creationId xmlns:a16="http://schemas.microsoft.com/office/drawing/2014/main" id="{91301E49-BD5D-45AB-A3D7-BAAA159D9B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1666F5-D40B-49B7-8BC1-55215386F930}"/>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3438403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834DD-C2E6-47DF-B589-867F1A80C2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C56206B-A02B-4878-BBDB-4D5A7B3D5DF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3E9046-D082-4335-8611-6A7920C3AA39}"/>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5" name="Footer Placeholder 4">
            <a:extLst>
              <a:ext uri="{FF2B5EF4-FFF2-40B4-BE49-F238E27FC236}">
                <a16:creationId xmlns:a16="http://schemas.microsoft.com/office/drawing/2014/main" id="{C6D17785-3544-45F1-89FB-743B6BB4CF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CCDDC8-9710-4F7C-8729-630D222736DA}"/>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3971305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7615A-C96C-440E-A2DB-687FE35A16E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45BB8C-46BC-418B-BB6C-F08EA9F1C7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3F9403A-DCDD-4291-96F4-9D346F86A763}"/>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5" name="Footer Placeholder 4">
            <a:extLst>
              <a:ext uri="{FF2B5EF4-FFF2-40B4-BE49-F238E27FC236}">
                <a16:creationId xmlns:a16="http://schemas.microsoft.com/office/drawing/2014/main" id="{46AB4823-24FC-4378-B79C-64777C45F2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20A815-6F01-4E45-A165-7FFE7DFE628C}"/>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2151202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BB205-8FD0-4BCC-AA71-91CDB90704B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E09742-C83F-4D45-8350-F2BA992B677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99ED163-83BD-4384-AB6E-AB01A058B4F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77B5253-1F84-4672-90C0-A3154F4D21B2}"/>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6" name="Footer Placeholder 5">
            <a:extLst>
              <a:ext uri="{FF2B5EF4-FFF2-40B4-BE49-F238E27FC236}">
                <a16:creationId xmlns:a16="http://schemas.microsoft.com/office/drawing/2014/main" id="{0E460CBD-9DE6-416D-ADB7-8A733354F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72C989-9977-4E06-A645-5A58D92084E8}"/>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904893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3F65F-4027-48DC-9A02-CF119D5C12F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B0C55E-93C6-4B54-A645-EB019E84DE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ABBBDB2-7CCD-43A5-A64A-72304996DDA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68DF538-6B86-40A1-A713-E24AAB1EE4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CDC6A0D-6849-4AA7-BD17-0480FE61297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7B9DAD-BD77-46E4-A58C-6C27F70A5E79}"/>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8" name="Footer Placeholder 7">
            <a:extLst>
              <a:ext uri="{FF2B5EF4-FFF2-40B4-BE49-F238E27FC236}">
                <a16:creationId xmlns:a16="http://schemas.microsoft.com/office/drawing/2014/main" id="{242753EF-E4D1-4059-A61C-09F06AE3DA4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E4D9E5D-7B1F-49E3-BD9A-A555E04CF7F1}"/>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838794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35175-48EB-49F3-AF3C-4922249FA7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EA01194-69CF-4768-86C0-B5718116FC95}"/>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4" name="Footer Placeholder 3">
            <a:extLst>
              <a:ext uri="{FF2B5EF4-FFF2-40B4-BE49-F238E27FC236}">
                <a16:creationId xmlns:a16="http://schemas.microsoft.com/office/drawing/2014/main" id="{552F2FD7-EB0C-44F6-9588-4B7ECCD0300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AD293B5-086E-4A17-9844-5376727B48E6}"/>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1532996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921605-DA3B-43BC-8D90-6BE6F5D2B5BB}"/>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3" name="Footer Placeholder 2">
            <a:extLst>
              <a:ext uri="{FF2B5EF4-FFF2-40B4-BE49-F238E27FC236}">
                <a16:creationId xmlns:a16="http://schemas.microsoft.com/office/drawing/2014/main" id="{E87B216E-F6DE-4298-BE26-4AA5FB8D357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E80C5C7-D6BF-4B33-8FD9-D2CFAE37B451}"/>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1879676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6F5E9-0C6B-4877-9C48-43E94D0F0D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BF70E73-78F7-42C0-81C5-691A528611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F37B6C-9EB1-476C-9048-60DFD9B0CC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407F5F3-637A-48B4-AAC7-E831814304A8}"/>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6" name="Footer Placeholder 5">
            <a:extLst>
              <a:ext uri="{FF2B5EF4-FFF2-40B4-BE49-F238E27FC236}">
                <a16:creationId xmlns:a16="http://schemas.microsoft.com/office/drawing/2014/main" id="{66B28CD1-45C8-4029-B10E-A425262ABE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395013-DC29-4798-9EC1-16215FFB0CBC}"/>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899536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908EA-50B8-4D84-B26A-7F28718ECA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76C2AB-F0A4-41A0-87B0-ECBC23D83B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6D410D0-8CC3-4A0F-9681-DF44CE4AA2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7075C9C-B11F-4DEA-A832-53DF864330E1}"/>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6" name="Footer Placeholder 5">
            <a:extLst>
              <a:ext uri="{FF2B5EF4-FFF2-40B4-BE49-F238E27FC236}">
                <a16:creationId xmlns:a16="http://schemas.microsoft.com/office/drawing/2014/main" id="{4EECEB19-ADB4-46B0-A06E-C26A31B77A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BE5933-4C8B-48AF-AE9C-039C689C6E7C}"/>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1290979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DBFD9-56ED-4AAE-AD46-D55ED4488C8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BEA18C-C0F2-46A7-96AA-65C70163538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03E481-824F-4EED-8093-D3A11A8F65A6}"/>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5" name="Footer Placeholder 4">
            <a:extLst>
              <a:ext uri="{FF2B5EF4-FFF2-40B4-BE49-F238E27FC236}">
                <a16:creationId xmlns:a16="http://schemas.microsoft.com/office/drawing/2014/main" id="{04E8BC6F-F841-4561-B554-F19BCDC16D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1C9E27-5537-4CA6-9E1C-F0CD750C29F5}"/>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2979235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6594AD0-D78E-4A34-82EF-E1A6CBC535C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C206CBF-F35D-41B6-B71B-AA0F02BDA44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F041DD-2675-40B0-BB74-A9AC95032B91}"/>
              </a:ext>
            </a:extLst>
          </p:cNvPr>
          <p:cNvSpPr>
            <a:spLocks noGrp="1"/>
          </p:cNvSpPr>
          <p:nvPr>
            <p:ph type="dt" sz="half" idx="10"/>
          </p:nvPr>
        </p:nvSpPr>
        <p:spPr/>
        <p:txBody>
          <a:bodyPr/>
          <a:lstStyle/>
          <a:p>
            <a:fld id="{E7F60ABE-C028-45B9-AFC3-11B14CFD5584}" type="datetimeFigureOut">
              <a:rPr lang="en-GB" smtClean="0"/>
              <a:t>29/09/2025</a:t>
            </a:fld>
            <a:endParaRPr lang="en-GB"/>
          </a:p>
        </p:txBody>
      </p:sp>
      <p:sp>
        <p:nvSpPr>
          <p:cNvPr id="5" name="Footer Placeholder 4">
            <a:extLst>
              <a:ext uri="{FF2B5EF4-FFF2-40B4-BE49-F238E27FC236}">
                <a16:creationId xmlns:a16="http://schemas.microsoft.com/office/drawing/2014/main" id="{36F2EFE2-5E1A-44D9-BC62-BB84DBE90C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B3F1FA-65BD-4D1C-9A33-723B93216787}"/>
              </a:ext>
            </a:extLst>
          </p:cNvPr>
          <p:cNvSpPr>
            <a:spLocks noGrp="1"/>
          </p:cNvSpPr>
          <p:nvPr>
            <p:ph type="sldNum" sz="quarter" idx="12"/>
          </p:nvPr>
        </p:nvSpPr>
        <p:spPr/>
        <p:txBody>
          <a:bodyPr/>
          <a:lstStyle/>
          <a:p>
            <a:fld id="{08771655-0E75-4671-B51B-849E0BF27E0B}" type="slidenum">
              <a:rPr lang="en-GB" smtClean="0"/>
              <a:t>‹#›</a:t>
            </a:fld>
            <a:endParaRPr lang="en-GB"/>
          </a:p>
        </p:txBody>
      </p:sp>
    </p:spTree>
    <p:extLst>
      <p:ext uri="{BB962C8B-B14F-4D97-AF65-F5344CB8AC3E}">
        <p14:creationId xmlns:p14="http://schemas.microsoft.com/office/powerpoint/2010/main" val="3573236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B92EBD-6452-4B34-B0F5-F5CA1C7274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89A2AA-7673-495D-B6B4-A251ECC69B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AC1AF4-AC4B-4099-B089-5593127FCE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F60ABE-C028-45B9-AFC3-11B14CFD5584}" type="datetimeFigureOut">
              <a:rPr lang="en-GB" smtClean="0"/>
              <a:t>29/09/2025</a:t>
            </a:fld>
            <a:endParaRPr lang="en-GB"/>
          </a:p>
        </p:txBody>
      </p:sp>
      <p:sp>
        <p:nvSpPr>
          <p:cNvPr id="5" name="Footer Placeholder 4">
            <a:extLst>
              <a:ext uri="{FF2B5EF4-FFF2-40B4-BE49-F238E27FC236}">
                <a16:creationId xmlns:a16="http://schemas.microsoft.com/office/drawing/2014/main" id="{A0A75A2F-6361-48E0-BA37-11E9E1B434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B8B6A25-4129-46D4-9D34-E118C40CFEE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771655-0E75-4671-B51B-849E0BF27E0B}" type="slidenum">
              <a:rPr lang="en-GB" smtClean="0"/>
              <a:t>‹#›</a:t>
            </a:fld>
            <a:endParaRPr lang="en-GB"/>
          </a:p>
        </p:txBody>
      </p:sp>
    </p:spTree>
    <p:extLst>
      <p:ext uri="{BB962C8B-B14F-4D97-AF65-F5344CB8AC3E}">
        <p14:creationId xmlns:p14="http://schemas.microsoft.com/office/powerpoint/2010/main" val="1098810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topmarks.co.uk/maths-games/7-11-years/times-tables" TargetMode="External"/><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hyperlink" Target="https://mathsframe.co.uk/en/resources/category/7/multiplication-and-division"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B89A77DD-6DE1-66C6-A562-00105F816D59}"/>
              </a:ext>
            </a:extLst>
          </p:cNvPr>
          <p:cNvSpPr>
            <a:spLocks noGrp="1" noChangeArrowheads="1"/>
          </p:cNvSpPr>
          <p:nvPr>
            <p:ph type="ctrTitle"/>
          </p:nvPr>
        </p:nvSpPr>
        <p:spPr>
          <a:xfrm>
            <a:off x="2708476" y="600791"/>
            <a:ext cx="6921661" cy="1134311"/>
          </a:xfrm>
        </p:spPr>
        <p:txBody>
          <a:bodyPr>
            <a:noAutofit/>
          </a:bodyPr>
          <a:lstStyle/>
          <a:p>
            <a:pPr eaLnBrk="1" hangingPunct="1"/>
            <a:r>
              <a:rPr lang="en-GB" altLang="en-US" sz="6600" u="sng" dirty="0">
                <a:solidFill>
                  <a:srgbClr val="0070C0"/>
                </a:solidFill>
              </a:rPr>
              <a:t>Welcome to Year 4</a:t>
            </a:r>
          </a:p>
        </p:txBody>
      </p:sp>
      <p:pic>
        <p:nvPicPr>
          <p:cNvPr id="6" name="Picture 5">
            <a:extLst>
              <a:ext uri="{FF2B5EF4-FFF2-40B4-BE49-F238E27FC236}">
                <a16:creationId xmlns:a16="http://schemas.microsoft.com/office/drawing/2014/main" id="{EA57DB8D-2F4C-4E18-BA99-74B4D212539E}"/>
              </a:ext>
            </a:extLst>
          </p:cNvPr>
          <p:cNvPicPr>
            <a:picLocks noChangeAspect="1"/>
          </p:cNvPicPr>
          <p:nvPr/>
        </p:nvPicPr>
        <p:blipFill>
          <a:blip r:embed="rId3"/>
          <a:stretch>
            <a:fillRect/>
          </a:stretch>
        </p:blipFill>
        <p:spPr>
          <a:xfrm>
            <a:off x="9750219" y="640048"/>
            <a:ext cx="1431925" cy="1171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129" name="TextBox 1">
            <a:extLst>
              <a:ext uri="{FF2B5EF4-FFF2-40B4-BE49-F238E27FC236}">
                <a16:creationId xmlns:a16="http://schemas.microsoft.com/office/drawing/2014/main" id="{B5BDEB8D-CA7E-098B-2DB5-09BFD2DF7167}"/>
              </a:ext>
            </a:extLst>
          </p:cNvPr>
          <p:cNvSpPr txBox="1">
            <a:spLocks noChangeArrowheads="1"/>
          </p:cNvSpPr>
          <p:nvPr/>
        </p:nvSpPr>
        <p:spPr bwMode="auto">
          <a:xfrm>
            <a:off x="150675" y="4161348"/>
            <a:ext cx="16113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1800" b="1" u="sng" dirty="0">
                <a:latin typeface="+mj-lt"/>
              </a:rPr>
              <a:t>Mr Buley </a:t>
            </a:r>
          </a:p>
          <a:p>
            <a:pPr algn="ctr">
              <a:spcBef>
                <a:spcPct val="0"/>
              </a:spcBef>
              <a:buFontTx/>
              <a:buNone/>
            </a:pPr>
            <a:r>
              <a:rPr lang="en-GB" altLang="en-US" sz="1800" b="1" u="sng" dirty="0">
                <a:latin typeface="+mj-lt"/>
              </a:rPr>
              <a:t>Class</a:t>
            </a:r>
            <a:r>
              <a:rPr lang="en-GB" altLang="en-US" sz="1800" u="sng" dirty="0">
                <a:latin typeface="+mj-lt"/>
              </a:rPr>
              <a:t> </a:t>
            </a:r>
            <a:r>
              <a:rPr lang="en-GB" altLang="en-US" sz="1800" b="1" u="sng" dirty="0">
                <a:latin typeface="+mj-lt"/>
              </a:rPr>
              <a:t>Teacher</a:t>
            </a:r>
            <a:r>
              <a:rPr lang="en-GB" altLang="en-US" sz="1800" u="sng" dirty="0">
                <a:latin typeface="+mj-lt"/>
              </a:rPr>
              <a:t> </a:t>
            </a:r>
          </a:p>
          <a:p>
            <a:pPr algn="ctr">
              <a:spcBef>
                <a:spcPct val="0"/>
              </a:spcBef>
              <a:buFontTx/>
              <a:buNone/>
            </a:pPr>
            <a:endParaRPr lang="en-GB" altLang="en-US" sz="1800" u="sng" dirty="0">
              <a:latin typeface="+mj-lt"/>
            </a:endParaRPr>
          </a:p>
        </p:txBody>
      </p:sp>
      <p:sp>
        <p:nvSpPr>
          <p:cNvPr id="5130" name="TextBox 2">
            <a:extLst>
              <a:ext uri="{FF2B5EF4-FFF2-40B4-BE49-F238E27FC236}">
                <a16:creationId xmlns:a16="http://schemas.microsoft.com/office/drawing/2014/main" id="{02E11666-1A82-D250-80B0-5A7532F113B6}"/>
              </a:ext>
            </a:extLst>
          </p:cNvPr>
          <p:cNvSpPr txBox="1">
            <a:spLocks noChangeArrowheads="1"/>
          </p:cNvSpPr>
          <p:nvPr/>
        </p:nvSpPr>
        <p:spPr bwMode="auto">
          <a:xfrm>
            <a:off x="1890403" y="4152118"/>
            <a:ext cx="15287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1800" b="1" u="sng" dirty="0">
                <a:latin typeface="+mj-lt"/>
              </a:rPr>
              <a:t>Miss </a:t>
            </a:r>
            <a:r>
              <a:rPr lang="en-GB" altLang="en-US" sz="1800" b="1" u="sng" dirty="0" err="1">
                <a:latin typeface="+mj-lt"/>
              </a:rPr>
              <a:t>Darsouni</a:t>
            </a:r>
            <a:r>
              <a:rPr lang="en-GB" altLang="en-US" sz="1800" b="1" u="sng" dirty="0">
                <a:latin typeface="+mj-lt"/>
              </a:rPr>
              <a:t> Class Teacher </a:t>
            </a:r>
          </a:p>
        </p:txBody>
      </p:sp>
      <p:sp>
        <p:nvSpPr>
          <p:cNvPr id="5133" name="TextBox 6">
            <a:extLst>
              <a:ext uri="{FF2B5EF4-FFF2-40B4-BE49-F238E27FC236}">
                <a16:creationId xmlns:a16="http://schemas.microsoft.com/office/drawing/2014/main" id="{7BEA5A58-BD41-BDFD-D1DC-B4BC2FF52214}"/>
              </a:ext>
            </a:extLst>
          </p:cNvPr>
          <p:cNvSpPr txBox="1">
            <a:spLocks noChangeArrowheads="1"/>
          </p:cNvSpPr>
          <p:nvPr/>
        </p:nvSpPr>
        <p:spPr bwMode="auto">
          <a:xfrm>
            <a:off x="7734321" y="5956725"/>
            <a:ext cx="15827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1800" u="sng" dirty="0">
                <a:latin typeface="+mj-lt"/>
              </a:rPr>
              <a:t> </a:t>
            </a:r>
          </a:p>
        </p:txBody>
      </p:sp>
      <p:sp>
        <p:nvSpPr>
          <p:cNvPr id="2" name="Rectangle 1">
            <a:extLst>
              <a:ext uri="{FF2B5EF4-FFF2-40B4-BE49-F238E27FC236}">
                <a16:creationId xmlns:a16="http://schemas.microsoft.com/office/drawing/2014/main" id="{1AFA8CF5-8507-4759-90C5-3C418F565A11}"/>
              </a:ext>
            </a:extLst>
          </p:cNvPr>
          <p:cNvSpPr/>
          <p:nvPr/>
        </p:nvSpPr>
        <p:spPr>
          <a:xfrm>
            <a:off x="5666864" y="4179928"/>
            <a:ext cx="6096000" cy="646331"/>
          </a:xfrm>
          <a:prstGeom prst="rect">
            <a:avLst/>
          </a:prstGeom>
        </p:spPr>
        <p:txBody>
          <a:bodyPr>
            <a:spAutoFit/>
          </a:bodyPr>
          <a:lstStyle/>
          <a:p>
            <a:pPr algn="ctr">
              <a:spcBef>
                <a:spcPct val="0"/>
              </a:spcBef>
              <a:buFontTx/>
              <a:buNone/>
            </a:pPr>
            <a:r>
              <a:rPr lang="en-GB" altLang="en-US" b="1" u="sng" dirty="0">
                <a:latin typeface="+mj-lt"/>
              </a:rPr>
              <a:t>Mrs</a:t>
            </a:r>
            <a:r>
              <a:rPr lang="en-GB" altLang="en-US" u="sng" dirty="0">
                <a:latin typeface="+mj-lt"/>
              </a:rPr>
              <a:t> </a:t>
            </a:r>
            <a:r>
              <a:rPr lang="en-GB" altLang="en-US" b="1" u="sng" dirty="0">
                <a:latin typeface="+mj-lt"/>
              </a:rPr>
              <a:t>Kirby</a:t>
            </a:r>
          </a:p>
          <a:p>
            <a:pPr algn="ctr">
              <a:spcBef>
                <a:spcPct val="0"/>
              </a:spcBef>
              <a:buFontTx/>
              <a:buNone/>
            </a:pPr>
            <a:r>
              <a:rPr lang="en-GB" altLang="en-US" b="1" u="sng" dirty="0">
                <a:latin typeface="+mj-lt"/>
              </a:rPr>
              <a:t>Teaching Assistant</a:t>
            </a:r>
          </a:p>
        </p:txBody>
      </p:sp>
      <p:sp>
        <p:nvSpPr>
          <p:cNvPr id="3" name="Rectangle 2">
            <a:extLst>
              <a:ext uri="{FF2B5EF4-FFF2-40B4-BE49-F238E27FC236}">
                <a16:creationId xmlns:a16="http://schemas.microsoft.com/office/drawing/2014/main" id="{AB91EAE0-637F-4A6A-AA36-219CF5DD0C60}"/>
              </a:ext>
            </a:extLst>
          </p:cNvPr>
          <p:cNvSpPr/>
          <p:nvPr/>
        </p:nvSpPr>
        <p:spPr>
          <a:xfrm>
            <a:off x="10235795" y="4102799"/>
            <a:ext cx="1892698" cy="923330"/>
          </a:xfrm>
          <a:prstGeom prst="rect">
            <a:avLst/>
          </a:prstGeom>
        </p:spPr>
        <p:txBody>
          <a:bodyPr wrap="none">
            <a:spAutoFit/>
          </a:bodyPr>
          <a:lstStyle/>
          <a:p>
            <a:pPr algn="ctr">
              <a:spcBef>
                <a:spcPct val="0"/>
              </a:spcBef>
            </a:pPr>
            <a:r>
              <a:rPr lang="en-GB" altLang="en-US" b="1" u="sng" dirty="0">
                <a:latin typeface="+mj-lt"/>
              </a:rPr>
              <a:t>Mr Murray</a:t>
            </a:r>
            <a:endParaRPr lang="en-GB" b="1" u="sng" dirty="0">
              <a:latin typeface="+mj-lt"/>
            </a:endParaRPr>
          </a:p>
          <a:p>
            <a:pPr algn="ctr">
              <a:spcBef>
                <a:spcPct val="0"/>
              </a:spcBef>
            </a:pPr>
            <a:r>
              <a:rPr lang="en-GB" b="1" u="sng" dirty="0">
                <a:latin typeface="+mj-lt"/>
              </a:rPr>
              <a:t>Teaching Assistant</a:t>
            </a:r>
          </a:p>
          <a:p>
            <a:pPr algn="ctr">
              <a:spcBef>
                <a:spcPct val="0"/>
              </a:spcBef>
              <a:buFontTx/>
              <a:buNone/>
            </a:pPr>
            <a:r>
              <a:rPr lang="en-GB" altLang="en-US" b="1" u="sng" dirty="0">
                <a:latin typeface="+mj-lt"/>
              </a:rPr>
              <a:t> </a:t>
            </a:r>
          </a:p>
        </p:txBody>
      </p:sp>
      <p:pic>
        <p:nvPicPr>
          <p:cNvPr id="1028" name="Picture 4" descr="Mrs Kirby">
            <a:extLst>
              <a:ext uri="{FF2B5EF4-FFF2-40B4-BE49-F238E27FC236}">
                <a16:creationId xmlns:a16="http://schemas.microsoft.com/office/drawing/2014/main" id="{E7A1DB53-BF2C-4864-85E8-FDDE82C9094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056" r="15210"/>
          <a:stretch/>
        </p:blipFill>
        <p:spPr bwMode="auto">
          <a:xfrm>
            <a:off x="8062860" y="2549016"/>
            <a:ext cx="1304009" cy="16123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A56A9051-0C99-49E3-A141-897DCF312296}"/>
              </a:ext>
            </a:extLst>
          </p:cNvPr>
          <p:cNvPicPr>
            <a:picLocks noChangeAspect="1"/>
          </p:cNvPicPr>
          <p:nvPr/>
        </p:nvPicPr>
        <p:blipFill>
          <a:blip r:embed="rId3"/>
          <a:stretch>
            <a:fillRect/>
          </a:stretch>
        </p:blipFill>
        <p:spPr>
          <a:xfrm>
            <a:off x="747751" y="670195"/>
            <a:ext cx="1431925" cy="1171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7" name="TextBox 2">
            <a:extLst>
              <a:ext uri="{FF2B5EF4-FFF2-40B4-BE49-F238E27FC236}">
                <a16:creationId xmlns:a16="http://schemas.microsoft.com/office/drawing/2014/main" id="{D9524394-254A-4CC0-8FA4-8DD36B05C822}"/>
              </a:ext>
            </a:extLst>
          </p:cNvPr>
          <p:cNvSpPr txBox="1">
            <a:spLocks noChangeArrowheads="1"/>
          </p:cNvSpPr>
          <p:nvPr/>
        </p:nvSpPr>
        <p:spPr bwMode="auto">
          <a:xfrm>
            <a:off x="3590992" y="4163915"/>
            <a:ext cx="15287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1800" b="1" u="sng" dirty="0">
                <a:latin typeface="+mj-lt"/>
              </a:rPr>
              <a:t>Mr Crooks  Class Teacher </a:t>
            </a:r>
          </a:p>
        </p:txBody>
      </p:sp>
      <p:sp>
        <p:nvSpPr>
          <p:cNvPr id="19" name="TextBox 2">
            <a:extLst>
              <a:ext uri="{FF2B5EF4-FFF2-40B4-BE49-F238E27FC236}">
                <a16:creationId xmlns:a16="http://schemas.microsoft.com/office/drawing/2014/main" id="{8FC59EC2-4CC7-4B3F-8D68-163A3738EC2A}"/>
              </a:ext>
            </a:extLst>
          </p:cNvPr>
          <p:cNvSpPr txBox="1">
            <a:spLocks noChangeArrowheads="1"/>
          </p:cNvSpPr>
          <p:nvPr/>
        </p:nvSpPr>
        <p:spPr bwMode="auto">
          <a:xfrm>
            <a:off x="5827122" y="4179927"/>
            <a:ext cx="15287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1800" b="1" u="sng" dirty="0">
                <a:latin typeface="+mj-lt"/>
              </a:rPr>
              <a:t>Mrs Brown Cover Teacher </a:t>
            </a:r>
          </a:p>
        </p:txBody>
      </p:sp>
      <p:pic>
        <p:nvPicPr>
          <p:cNvPr id="4" name="Picture 3">
            <a:extLst>
              <a:ext uri="{FF2B5EF4-FFF2-40B4-BE49-F238E27FC236}">
                <a16:creationId xmlns:a16="http://schemas.microsoft.com/office/drawing/2014/main" id="{F1CBBC12-0820-4037-97B0-9560E0E699CF}"/>
              </a:ext>
            </a:extLst>
          </p:cNvPr>
          <p:cNvPicPr>
            <a:picLocks noChangeAspect="1"/>
          </p:cNvPicPr>
          <p:nvPr/>
        </p:nvPicPr>
        <p:blipFill>
          <a:blip r:embed="rId5"/>
          <a:stretch>
            <a:fillRect/>
          </a:stretch>
        </p:blipFill>
        <p:spPr>
          <a:xfrm>
            <a:off x="460291" y="2533787"/>
            <a:ext cx="1023886" cy="1557229"/>
          </a:xfrm>
          <a:prstGeom prst="rect">
            <a:avLst/>
          </a:prstGeom>
        </p:spPr>
      </p:pic>
      <p:pic>
        <p:nvPicPr>
          <p:cNvPr id="8" name="Picture 7">
            <a:extLst>
              <a:ext uri="{FF2B5EF4-FFF2-40B4-BE49-F238E27FC236}">
                <a16:creationId xmlns:a16="http://schemas.microsoft.com/office/drawing/2014/main" id="{0AC2424E-ED51-45E2-A3B8-C251BD06C07F}"/>
              </a:ext>
            </a:extLst>
          </p:cNvPr>
          <p:cNvPicPr>
            <a:picLocks noChangeAspect="1"/>
          </p:cNvPicPr>
          <p:nvPr/>
        </p:nvPicPr>
        <p:blipFill>
          <a:blip r:embed="rId6"/>
          <a:stretch>
            <a:fillRect/>
          </a:stretch>
        </p:blipFill>
        <p:spPr>
          <a:xfrm>
            <a:off x="10531574" y="2406700"/>
            <a:ext cx="1231290" cy="1605189"/>
          </a:xfrm>
          <a:prstGeom prst="rect">
            <a:avLst/>
          </a:prstGeom>
        </p:spPr>
      </p:pic>
      <p:pic>
        <p:nvPicPr>
          <p:cNvPr id="13" name="Picture 12">
            <a:extLst>
              <a:ext uri="{FF2B5EF4-FFF2-40B4-BE49-F238E27FC236}">
                <a16:creationId xmlns:a16="http://schemas.microsoft.com/office/drawing/2014/main" id="{078D788A-5935-44AA-A223-20E34285B14A}"/>
              </a:ext>
            </a:extLst>
          </p:cNvPr>
          <p:cNvPicPr>
            <a:picLocks noChangeAspect="1"/>
          </p:cNvPicPr>
          <p:nvPr/>
        </p:nvPicPr>
        <p:blipFill>
          <a:blip r:embed="rId7"/>
          <a:stretch>
            <a:fillRect/>
          </a:stretch>
        </p:blipFill>
        <p:spPr>
          <a:xfrm>
            <a:off x="3886800" y="2558992"/>
            <a:ext cx="1015106" cy="1543807"/>
          </a:xfrm>
          <a:prstGeom prst="rect">
            <a:avLst/>
          </a:prstGeom>
        </p:spPr>
      </p:pic>
      <p:pic>
        <p:nvPicPr>
          <p:cNvPr id="14" name="Picture 13">
            <a:extLst>
              <a:ext uri="{FF2B5EF4-FFF2-40B4-BE49-F238E27FC236}">
                <a16:creationId xmlns:a16="http://schemas.microsoft.com/office/drawing/2014/main" id="{3009243D-1D41-474B-8411-1EFC06900E83}"/>
              </a:ext>
            </a:extLst>
          </p:cNvPr>
          <p:cNvPicPr>
            <a:picLocks noChangeAspect="1"/>
          </p:cNvPicPr>
          <p:nvPr/>
        </p:nvPicPr>
        <p:blipFill>
          <a:blip r:embed="rId8"/>
          <a:stretch>
            <a:fillRect/>
          </a:stretch>
        </p:blipFill>
        <p:spPr>
          <a:xfrm>
            <a:off x="6066611" y="2514034"/>
            <a:ext cx="1015106" cy="1596734"/>
          </a:xfrm>
          <a:prstGeom prst="rect">
            <a:avLst/>
          </a:prstGeom>
        </p:spPr>
      </p:pic>
      <p:sp>
        <p:nvSpPr>
          <p:cNvPr id="27" name="TextBox 2">
            <a:extLst>
              <a:ext uri="{FF2B5EF4-FFF2-40B4-BE49-F238E27FC236}">
                <a16:creationId xmlns:a16="http://schemas.microsoft.com/office/drawing/2014/main" id="{6304C827-8CA3-4CB7-BBD7-B6AB6B93B351}"/>
              </a:ext>
            </a:extLst>
          </p:cNvPr>
          <p:cNvSpPr txBox="1">
            <a:spLocks noChangeArrowheads="1"/>
          </p:cNvSpPr>
          <p:nvPr/>
        </p:nvSpPr>
        <p:spPr bwMode="auto">
          <a:xfrm>
            <a:off x="9925649" y="5710504"/>
            <a:ext cx="2184183"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r>
              <a:rPr lang="en-GB" altLang="en-US" sz="1800" u="sng" dirty="0">
                <a:latin typeface="+mj-lt"/>
              </a:rPr>
              <a:t>Miss </a:t>
            </a:r>
            <a:r>
              <a:rPr lang="en-GB" sz="1800" u="sng" dirty="0">
                <a:latin typeface="+mj-lt"/>
              </a:rPr>
              <a:t>Mason-Healey</a:t>
            </a:r>
            <a:r>
              <a:rPr lang="en-GB" u="sng" dirty="0">
                <a:latin typeface="+mj-lt"/>
              </a:rPr>
              <a:t> </a:t>
            </a:r>
            <a:r>
              <a:rPr lang="en-GB" altLang="en-US" sz="1800" u="sng" dirty="0">
                <a:latin typeface="+mj-lt"/>
              </a:rPr>
              <a:t> Class Teacher </a:t>
            </a:r>
          </a:p>
        </p:txBody>
      </p:sp>
      <p:pic>
        <p:nvPicPr>
          <p:cNvPr id="5" name="Picture 4" descr="A person wearing glasses and a head scarf taking a selfie&#10;&#10;AI-generated content may be incorrect.">
            <a:extLst>
              <a:ext uri="{FF2B5EF4-FFF2-40B4-BE49-F238E27FC236}">
                <a16:creationId xmlns:a16="http://schemas.microsoft.com/office/drawing/2014/main" id="{3A7ABF9D-6AFB-5394-B72D-C41B4E2C3FE4}"/>
              </a:ext>
            </a:extLst>
          </p:cNvPr>
          <p:cNvPicPr>
            <a:picLocks noChangeAspect="1"/>
          </p:cNvPicPr>
          <p:nvPr/>
        </p:nvPicPr>
        <p:blipFill>
          <a:blip r:embed="rId9"/>
          <a:stretch>
            <a:fillRect/>
          </a:stretch>
        </p:blipFill>
        <p:spPr>
          <a:xfrm>
            <a:off x="2041470" y="2477076"/>
            <a:ext cx="1218198" cy="16152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9797B6B-867D-4DCC-83A3-304425473783}"/>
              </a:ext>
            </a:extLst>
          </p:cNvPr>
          <p:cNvSpPr txBox="1"/>
          <p:nvPr/>
        </p:nvSpPr>
        <p:spPr>
          <a:xfrm>
            <a:off x="566227" y="366929"/>
            <a:ext cx="7806813" cy="1938992"/>
          </a:xfrm>
          <a:prstGeom prst="rect">
            <a:avLst/>
          </a:prstGeom>
          <a:noFill/>
        </p:spPr>
        <p:txBody>
          <a:bodyPr wrap="square" rtlCol="0">
            <a:spAutoFit/>
          </a:bodyPr>
          <a:lstStyle/>
          <a:p>
            <a:r>
              <a:rPr lang="en-GB" sz="4000" b="1" u="sng" dirty="0">
                <a:latin typeface="Times New Roman" panose="02020603050405020304" pitchFamily="18" charset="0"/>
                <a:cs typeface="Times New Roman" panose="02020603050405020304" pitchFamily="18" charset="0"/>
              </a:rPr>
              <a:t>A typical day in Year 4</a:t>
            </a:r>
          </a:p>
          <a:p>
            <a:endParaRPr lang="en-GB" sz="4000" dirty="0">
              <a:latin typeface="Times New Roman" panose="02020603050405020304" pitchFamily="18" charset="0"/>
              <a:cs typeface="Times New Roman" panose="02020603050405020304" pitchFamily="18" charset="0"/>
            </a:endParaRPr>
          </a:p>
          <a:p>
            <a:r>
              <a:rPr lang="en-GB" sz="4000" dirty="0">
                <a:latin typeface="Times New Roman" panose="02020603050405020304" pitchFamily="18" charset="0"/>
                <a:cs typeface="Times New Roman" panose="02020603050405020304" pitchFamily="18" charset="0"/>
              </a:rPr>
              <a:t> </a:t>
            </a:r>
          </a:p>
        </p:txBody>
      </p:sp>
      <p:sp>
        <p:nvSpPr>
          <p:cNvPr id="5" name="TextBox 4">
            <a:extLst>
              <a:ext uri="{FF2B5EF4-FFF2-40B4-BE49-F238E27FC236}">
                <a16:creationId xmlns:a16="http://schemas.microsoft.com/office/drawing/2014/main" id="{99F112B8-26D0-4A42-8D76-64E15CDA421F}"/>
              </a:ext>
            </a:extLst>
          </p:cNvPr>
          <p:cNvSpPr txBox="1"/>
          <p:nvPr/>
        </p:nvSpPr>
        <p:spPr>
          <a:xfrm>
            <a:off x="630450" y="1558879"/>
            <a:ext cx="8445910" cy="4678204"/>
          </a:xfrm>
          <a:prstGeom prst="rect">
            <a:avLst/>
          </a:prstGeom>
          <a:noFill/>
        </p:spPr>
        <p:txBody>
          <a:bodyPr wrap="square" rtlCol="0">
            <a:spAutoFit/>
          </a:bodyPr>
          <a:lstStyle/>
          <a:p>
            <a:r>
              <a:rPr lang="en-GB" sz="2800" dirty="0">
                <a:latin typeface="+mj-lt"/>
                <a:cs typeface="Times New Roman" panose="02020603050405020304" pitchFamily="18" charset="0"/>
              </a:rPr>
              <a:t>8:45 – 9:00 – Early Morning Task </a:t>
            </a:r>
          </a:p>
          <a:p>
            <a:r>
              <a:rPr lang="en-GB" sz="2800" dirty="0">
                <a:latin typeface="+mj-lt"/>
                <a:cs typeface="Times New Roman" panose="02020603050405020304" pitchFamily="18" charset="0"/>
              </a:rPr>
              <a:t>9:00 – 9:45 – Guided Reading  </a:t>
            </a:r>
          </a:p>
          <a:p>
            <a:r>
              <a:rPr lang="en-GB" sz="2800" dirty="0">
                <a:latin typeface="+mj-lt"/>
                <a:cs typeface="Times New Roman" panose="02020603050405020304" pitchFamily="18" charset="0"/>
              </a:rPr>
              <a:t>9:45 – 10:40 – Maths </a:t>
            </a:r>
          </a:p>
          <a:p>
            <a:r>
              <a:rPr lang="en-GB" sz="2800" dirty="0">
                <a:solidFill>
                  <a:srgbClr val="FF0000"/>
                </a:solidFill>
                <a:latin typeface="+mj-lt"/>
                <a:cs typeface="Times New Roman" panose="02020603050405020304" pitchFamily="18" charset="0"/>
              </a:rPr>
              <a:t>10:40 – 11:00 – Break Time </a:t>
            </a:r>
          </a:p>
          <a:p>
            <a:r>
              <a:rPr lang="en-GB" sz="2800" dirty="0">
                <a:latin typeface="+mj-lt"/>
                <a:cs typeface="Times New Roman" panose="02020603050405020304" pitchFamily="18" charset="0"/>
              </a:rPr>
              <a:t>11:05 – 11:30 – Times Tables / Mental Maths </a:t>
            </a:r>
          </a:p>
          <a:p>
            <a:r>
              <a:rPr lang="en-GB" sz="2800" dirty="0">
                <a:latin typeface="+mj-lt"/>
                <a:cs typeface="Times New Roman" panose="02020603050405020304" pitchFamily="18" charset="0"/>
              </a:rPr>
              <a:t>11.30 – 12.30 – English </a:t>
            </a:r>
          </a:p>
          <a:p>
            <a:r>
              <a:rPr lang="en-GB" sz="2800" dirty="0">
                <a:solidFill>
                  <a:srgbClr val="FF0000"/>
                </a:solidFill>
                <a:latin typeface="+mj-lt"/>
                <a:cs typeface="Times New Roman" panose="02020603050405020304" pitchFamily="18" charset="0"/>
              </a:rPr>
              <a:t>12:30 – 1:30 – Lunch Time </a:t>
            </a:r>
          </a:p>
          <a:p>
            <a:r>
              <a:rPr lang="en-GB" sz="2800" dirty="0">
                <a:latin typeface="+mj-lt"/>
                <a:cs typeface="Times New Roman" panose="02020603050405020304" pitchFamily="18" charset="0"/>
              </a:rPr>
              <a:t>1:30 – 2:00 -  Spelling </a:t>
            </a:r>
          </a:p>
          <a:p>
            <a:r>
              <a:rPr lang="en-GB" sz="2800" dirty="0">
                <a:latin typeface="+mj-lt"/>
                <a:cs typeface="Times New Roman" panose="02020603050405020304" pitchFamily="18" charset="0"/>
              </a:rPr>
              <a:t>2:00 – 3:00 – Foundation Subjects </a:t>
            </a:r>
          </a:p>
          <a:p>
            <a:r>
              <a:rPr lang="en-GB" sz="2800" dirty="0">
                <a:latin typeface="+mj-lt"/>
                <a:cs typeface="Times New Roman" panose="02020603050405020304" pitchFamily="18" charset="0"/>
              </a:rPr>
              <a:t>3:00 – 3:15 – Story and End of the Day Routines </a:t>
            </a:r>
          </a:p>
          <a:p>
            <a:endParaRPr lang="en-GB" dirty="0">
              <a:latin typeface="+mj-lt"/>
              <a:cs typeface="Times New Roman" panose="02020603050405020304" pitchFamily="18" charset="0"/>
            </a:endParaRPr>
          </a:p>
        </p:txBody>
      </p:sp>
      <p:sp>
        <p:nvSpPr>
          <p:cNvPr id="6" name="TextBox 5">
            <a:extLst>
              <a:ext uri="{FF2B5EF4-FFF2-40B4-BE49-F238E27FC236}">
                <a16:creationId xmlns:a16="http://schemas.microsoft.com/office/drawing/2014/main" id="{F7C06655-FA38-4AB4-BF3F-F4ECAC099548}"/>
              </a:ext>
            </a:extLst>
          </p:cNvPr>
          <p:cNvSpPr txBox="1"/>
          <p:nvPr/>
        </p:nvSpPr>
        <p:spPr>
          <a:xfrm>
            <a:off x="9124264" y="3541086"/>
            <a:ext cx="2629759" cy="1569660"/>
          </a:xfrm>
          <a:prstGeom prst="rect">
            <a:avLst/>
          </a:prstGeom>
          <a:noFill/>
        </p:spPr>
        <p:txBody>
          <a:bodyPr wrap="none" rtlCol="0">
            <a:spAutoFit/>
          </a:bodyPr>
          <a:lstStyle/>
          <a:p>
            <a:pPr algn="ctr"/>
            <a:r>
              <a:rPr lang="en-GB" sz="2400" b="1" u="sng" dirty="0">
                <a:latin typeface="+mj-lt"/>
                <a:cs typeface="Times New Roman" panose="02020603050405020304" pitchFamily="18" charset="0"/>
              </a:rPr>
              <a:t>In school</a:t>
            </a:r>
          </a:p>
          <a:p>
            <a:pPr marL="285750" indent="-285750">
              <a:buFontTx/>
              <a:buChar char="-"/>
            </a:pPr>
            <a:r>
              <a:rPr lang="en-GB" sz="2400" dirty="0">
                <a:latin typeface="+mj-lt"/>
                <a:cs typeface="Times New Roman" panose="02020603050405020304" pitchFamily="18" charset="0"/>
              </a:rPr>
              <a:t>No hands up</a:t>
            </a:r>
          </a:p>
          <a:p>
            <a:pPr marL="285750" indent="-285750">
              <a:buFontTx/>
              <a:buChar char="-"/>
            </a:pPr>
            <a:r>
              <a:rPr lang="en-GB" sz="2400" dirty="0">
                <a:latin typeface="+mj-lt"/>
                <a:cs typeface="Times New Roman" panose="02020603050405020304" pitchFamily="18" charset="0"/>
              </a:rPr>
              <a:t>Think, pair, share</a:t>
            </a:r>
          </a:p>
          <a:p>
            <a:pPr marL="285750" indent="-285750">
              <a:buFontTx/>
              <a:buChar char="-"/>
            </a:pPr>
            <a:r>
              <a:rPr lang="en-GB" sz="2400" dirty="0">
                <a:latin typeface="+mj-lt"/>
                <a:cs typeface="Times New Roman" panose="02020603050405020304" pitchFamily="18" charset="0"/>
              </a:rPr>
              <a:t>Cold calling </a:t>
            </a:r>
          </a:p>
        </p:txBody>
      </p:sp>
      <p:sp>
        <p:nvSpPr>
          <p:cNvPr id="3" name="Rectangle 2">
            <a:extLst>
              <a:ext uri="{FF2B5EF4-FFF2-40B4-BE49-F238E27FC236}">
                <a16:creationId xmlns:a16="http://schemas.microsoft.com/office/drawing/2014/main" id="{30FC7C4A-D710-4380-8328-7C4102F1E141}"/>
              </a:ext>
            </a:extLst>
          </p:cNvPr>
          <p:cNvSpPr/>
          <p:nvPr/>
        </p:nvSpPr>
        <p:spPr>
          <a:xfrm>
            <a:off x="9076360" y="6221458"/>
            <a:ext cx="2941831" cy="369332"/>
          </a:xfrm>
          <a:prstGeom prst="rect">
            <a:avLst/>
          </a:prstGeom>
        </p:spPr>
        <p:txBody>
          <a:bodyPr wrap="none">
            <a:spAutoFit/>
          </a:bodyPr>
          <a:lstStyle/>
          <a:p>
            <a:r>
              <a:rPr lang="en-GB" i="1" dirty="0">
                <a:solidFill>
                  <a:srgbClr val="FF0000"/>
                </a:solidFill>
                <a:latin typeface="Times New Roman" panose="02020603050405020304" pitchFamily="18" charset="0"/>
                <a:cs typeface="Times New Roman" panose="02020603050405020304" pitchFamily="18" charset="0"/>
              </a:rPr>
              <a:t>PE is on a Thursday this term</a:t>
            </a:r>
          </a:p>
        </p:txBody>
      </p:sp>
      <p:pic>
        <p:nvPicPr>
          <p:cNvPr id="7" name="Picture 6">
            <a:extLst>
              <a:ext uri="{FF2B5EF4-FFF2-40B4-BE49-F238E27FC236}">
                <a16:creationId xmlns:a16="http://schemas.microsoft.com/office/drawing/2014/main" id="{0653B413-93D5-4CDB-9636-85EFB54067A8}"/>
              </a:ext>
            </a:extLst>
          </p:cNvPr>
          <p:cNvPicPr>
            <a:picLocks noChangeAspect="1"/>
          </p:cNvPicPr>
          <p:nvPr/>
        </p:nvPicPr>
        <p:blipFill>
          <a:blip r:embed="rId2"/>
          <a:stretch>
            <a:fillRect/>
          </a:stretch>
        </p:blipFill>
        <p:spPr>
          <a:xfrm>
            <a:off x="6217795" y="74889"/>
            <a:ext cx="5855855" cy="2231032"/>
          </a:xfrm>
          <a:prstGeom prst="rect">
            <a:avLst/>
          </a:prstGeom>
          <a:ln>
            <a:noFill/>
          </a:ln>
          <a:effectLst>
            <a:softEdge rad="112500"/>
          </a:effectLst>
        </p:spPr>
      </p:pic>
    </p:spTree>
    <p:extLst>
      <p:ext uri="{BB962C8B-B14F-4D97-AF65-F5344CB8AC3E}">
        <p14:creationId xmlns:p14="http://schemas.microsoft.com/office/powerpoint/2010/main" val="3041949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9797B6B-867D-4DCC-83A3-304425473783}"/>
              </a:ext>
            </a:extLst>
          </p:cNvPr>
          <p:cNvSpPr txBox="1"/>
          <p:nvPr/>
        </p:nvSpPr>
        <p:spPr>
          <a:xfrm>
            <a:off x="233779" y="0"/>
            <a:ext cx="11757593" cy="6555641"/>
          </a:xfrm>
          <a:prstGeom prst="rect">
            <a:avLst/>
          </a:prstGeom>
          <a:noFill/>
        </p:spPr>
        <p:txBody>
          <a:bodyPr wrap="square" lIns="91440" tIns="45720" rIns="91440" bIns="45720" rtlCol="0" anchor="t">
            <a:spAutoFit/>
          </a:bodyPr>
          <a:lstStyle/>
          <a:p>
            <a:pPr algn="ctr"/>
            <a:r>
              <a:rPr lang="en-GB" sz="3600" b="1" u="sng" dirty="0"/>
              <a:t>Uniform and presentation</a:t>
            </a:r>
            <a:endParaRPr lang="en-US" sz="3600" b="1" u="sng" dirty="0">
              <a:cs typeface="Calibri"/>
            </a:endParaRPr>
          </a:p>
          <a:p>
            <a:pPr algn="just"/>
            <a:r>
              <a:rPr lang="en-GB" sz="2400" dirty="0"/>
              <a:t>Wearing our school uniform helps children feel part of our school community and encourages pride in their appearance. Parents can choose items from the uniform list based on what works best for their child and the season.</a:t>
            </a:r>
          </a:p>
          <a:p>
            <a:r>
              <a:rPr lang="en-GB" sz="2000" b="1" dirty="0"/>
              <a:t>Girls:</a:t>
            </a:r>
            <a:endParaRPr lang="en-GB" sz="2000" dirty="0"/>
          </a:p>
          <a:p>
            <a:pPr marL="342900" indent="-342900">
              <a:buFont typeface="Arial" panose="020B0604020202020204" pitchFamily="34" charset="0"/>
              <a:buChar char="•"/>
            </a:pPr>
            <a:r>
              <a:rPr lang="en-GB" sz="2000" dirty="0"/>
              <a:t>Black or grey skirts, trousers, or pinafore dresses</a:t>
            </a:r>
          </a:p>
          <a:p>
            <a:pPr marL="342900" indent="-342900">
              <a:buFont typeface="Arial" panose="020B0604020202020204" pitchFamily="34" charset="0"/>
              <a:buChar char="•"/>
            </a:pPr>
            <a:r>
              <a:rPr lang="en-GB" sz="2000" dirty="0"/>
              <a:t>Blue and white gingham summer dresses</a:t>
            </a:r>
          </a:p>
          <a:p>
            <a:pPr marL="342900" indent="-342900">
              <a:buFont typeface="Arial" panose="020B0604020202020204" pitchFamily="34" charset="0"/>
              <a:buChar char="•"/>
            </a:pPr>
            <a:r>
              <a:rPr lang="en-GB" sz="2000" dirty="0"/>
              <a:t>Light blue polo shirts</a:t>
            </a:r>
          </a:p>
          <a:p>
            <a:pPr marL="342900" indent="-342900">
              <a:buFont typeface="Arial" panose="020B0604020202020204" pitchFamily="34" charset="0"/>
              <a:buChar char="•"/>
            </a:pPr>
            <a:r>
              <a:rPr lang="en-GB" sz="2000" dirty="0"/>
              <a:t>Royal blue sweatshirts or cardigans with school logo</a:t>
            </a:r>
          </a:p>
          <a:p>
            <a:pPr marL="342900" indent="-342900">
              <a:buFont typeface="Arial" panose="020B0604020202020204" pitchFamily="34" charset="0"/>
              <a:buChar char="•"/>
            </a:pPr>
            <a:r>
              <a:rPr lang="en-GB" sz="2000" dirty="0"/>
              <a:t>Sensible, flat, comfortable shoes (black or brown)</a:t>
            </a:r>
          </a:p>
          <a:p>
            <a:r>
              <a:rPr lang="en-GB" sz="2000" b="1" dirty="0"/>
              <a:t>Boys:</a:t>
            </a:r>
            <a:endParaRPr lang="en-GB" sz="2000" dirty="0"/>
          </a:p>
          <a:p>
            <a:pPr marL="342900" indent="-342900">
              <a:buFont typeface="Arial" panose="020B0604020202020204" pitchFamily="34" charset="0"/>
              <a:buChar char="•"/>
            </a:pPr>
            <a:r>
              <a:rPr lang="en-GB" sz="2000" dirty="0"/>
              <a:t>Black or grey trousers or shorts</a:t>
            </a:r>
          </a:p>
          <a:p>
            <a:pPr marL="342900" indent="-342900">
              <a:buFont typeface="Arial" panose="020B0604020202020204" pitchFamily="34" charset="0"/>
              <a:buChar char="•"/>
            </a:pPr>
            <a:r>
              <a:rPr lang="en-GB" sz="2000" dirty="0"/>
              <a:t>Light blue polo shirts</a:t>
            </a:r>
          </a:p>
          <a:p>
            <a:pPr marL="342900" indent="-342900">
              <a:buFont typeface="Arial" panose="020B0604020202020204" pitchFamily="34" charset="0"/>
              <a:buChar char="•"/>
            </a:pPr>
            <a:r>
              <a:rPr lang="en-GB" sz="2000" dirty="0"/>
              <a:t>Royal blue sweatshirt with school logo</a:t>
            </a:r>
          </a:p>
          <a:p>
            <a:pPr marL="342900" indent="-342900">
              <a:buFont typeface="Arial" panose="020B0604020202020204" pitchFamily="34" charset="0"/>
              <a:buChar char="•"/>
            </a:pPr>
            <a:r>
              <a:rPr lang="en-GB" sz="2000" dirty="0"/>
              <a:t>Sensible, flat, comfortable shoes (black or brown)</a:t>
            </a:r>
          </a:p>
          <a:p>
            <a:r>
              <a:rPr lang="en-GB" sz="2000" b="1" dirty="0"/>
              <a:t>All Children:</a:t>
            </a:r>
            <a:endParaRPr lang="en-GB" sz="2000" dirty="0"/>
          </a:p>
          <a:p>
            <a:pPr marL="342900" indent="-342900">
              <a:buFont typeface="Arial" panose="020B0604020202020204" pitchFamily="34" charset="0"/>
              <a:buChar char="•"/>
            </a:pPr>
            <a:r>
              <a:rPr lang="en-GB" sz="2000" dirty="0"/>
              <a:t>Sun hats, warm hats, and gloves</a:t>
            </a:r>
          </a:p>
          <a:p>
            <a:pPr marL="342900" indent="-342900">
              <a:buFont typeface="Arial" panose="020B0604020202020204" pitchFamily="34" charset="0"/>
              <a:buChar char="•"/>
            </a:pPr>
            <a:r>
              <a:rPr lang="en-GB" sz="2000" dirty="0"/>
              <a:t>Black shorts and white t-shirt for PE</a:t>
            </a:r>
          </a:p>
          <a:p>
            <a:pPr marL="342900" indent="-342900">
              <a:buFont typeface="Arial" panose="020B0604020202020204" pitchFamily="34" charset="0"/>
              <a:buChar char="•"/>
            </a:pPr>
            <a:r>
              <a:rPr lang="en-GB" sz="2000" dirty="0"/>
              <a:t>Trainers for PE</a:t>
            </a:r>
          </a:p>
        </p:txBody>
      </p:sp>
    </p:spTree>
    <p:extLst>
      <p:ext uri="{BB962C8B-B14F-4D97-AF65-F5344CB8AC3E}">
        <p14:creationId xmlns:p14="http://schemas.microsoft.com/office/powerpoint/2010/main" val="2717576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B1F08E0B-DC8C-27A3-9037-6225E74F9089}"/>
              </a:ext>
            </a:extLst>
          </p:cNvPr>
          <p:cNvSpPr>
            <a:spLocks noGrp="1" noChangeArrowheads="1"/>
          </p:cNvSpPr>
          <p:nvPr>
            <p:ph type="title"/>
          </p:nvPr>
        </p:nvSpPr>
        <p:spPr>
          <a:xfrm>
            <a:off x="4630727" y="-293348"/>
            <a:ext cx="10515600" cy="1325563"/>
          </a:xfrm>
        </p:spPr>
        <p:txBody>
          <a:bodyPr/>
          <a:lstStyle/>
          <a:p>
            <a:r>
              <a:rPr lang="en-GB" altLang="en-US" dirty="0"/>
              <a:t>Every day…</a:t>
            </a:r>
          </a:p>
        </p:txBody>
      </p:sp>
      <p:sp>
        <p:nvSpPr>
          <p:cNvPr id="10243" name="TextBox 3">
            <a:extLst>
              <a:ext uri="{FF2B5EF4-FFF2-40B4-BE49-F238E27FC236}">
                <a16:creationId xmlns:a16="http://schemas.microsoft.com/office/drawing/2014/main" id="{9FA5013C-C86D-3AE6-4FAD-4CE579235D40}"/>
              </a:ext>
            </a:extLst>
          </p:cNvPr>
          <p:cNvSpPr txBox="1">
            <a:spLocks noChangeArrowheads="1"/>
          </p:cNvSpPr>
          <p:nvPr/>
        </p:nvSpPr>
        <p:spPr bwMode="auto">
          <a:xfrm>
            <a:off x="749008" y="622538"/>
            <a:ext cx="106088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r>
              <a:rPr lang="en-GB" altLang="en-US" sz="3200" dirty="0">
                <a:latin typeface="Segoe UI" panose="020B0502040204020203" pitchFamily="34" charset="0"/>
              </a:rPr>
              <a:t>Bring reading book and reading record.</a:t>
            </a:r>
          </a:p>
        </p:txBody>
      </p:sp>
      <p:pic>
        <p:nvPicPr>
          <p:cNvPr id="5" name="Picture 4" descr="Image result for water bottles">
            <a:extLst>
              <a:ext uri="{FF2B5EF4-FFF2-40B4-BE49-F238E27FC236}">
                <a16:creationId xmlns:a16="http://schemas.microsoft.com/office/drawing/2014/main" id="{5FE1E2D8-654F-4967-954D-CF9391619F14}"/>
              </a:ext>
            </a:extLst>
          </p:cNvPr>
          <p:cNvPicPr/>
          <p:nvPr/>
        </p:nvPicPr>
        <p:blipFill rotWithShape="1">
          <a:blip r:embed="rId2"/>
          <a:srcRect l="24628" r="24628"/>
          <a:stretch/>
        </p:blipFill>
        <p:spPr bwMode="auto">
          <a:xfrm>
            <a:off x="822145" y="1613118"/>
            <a:ext cx="933450" cy="15827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245" name="TextBox 2">
            <a:extLst>
              <a:ext uri="{FF2B5EF4-FFF2-40B4-BE49-F238E27FC236}">
                <a16:creationId xmlns:a16="http://schemas.microsoft.com/office/drawing/2014/main" id="{66FFA0B2-27E1-AC47-0AB5-E07826D82A50}"/>
              </a:ext>
            </a:extLst>
          </p:cNvPr>
          <p:cNvSpPr txBox="1">
            <a:spLocks noChangeArrowheads="1"/>
          </p:cNvSpPr>
          <p:nvPr/>
        </p:nvSpPr>
        <p:spPr bwMode="auto">
          <a:xfrm>
            <a:off x="1920874" y="1613118"/>
            <a:ext cx="355405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2000" b="1" dirty="0">
                <a:latin typeface="+mj-lt"/>
              </a:rPr>
              <a:t>Water bottle </a:t>
            </a:r>
          </a:p>
          <a:p>
            <a:pPr>
              <a:spcBef>
                <a:spcPct val="0"/>
              </a:spcBef>
              <a:buFontTx/>
              <a:buNone/>
            </a:pPr>
            <a:r>
              <a:rPr lang="en-GB" altLang="en-US" sz="2400" dirty="0">
                <a:latin typeface="+mj-lt"/>
              </a:rPr>
              <a:t>Please ensure this  only contains water; no juice or squash. Thank you. </a:t>
            </a:r>
          </a:p>
          <a:p>
            <a:pPr algn="ctr">
              <a:spcBef>
                <a:spcPct val="0"/>
              </a:spcBef>
              <a:buFontTx/>
              <a:buNone/>
            </a:pPr>
            <a:endParaRPr lang="en-GB" altLang="en-US" sz="2000" b="1" dirty="0">
              <a:latin typeface="+mj-lt"/>
            </a:endParaRPr>
          </a:p>
        </p:txBody>
      </p:sp>
      <p:pic>
        <p:nvPicPr>
          <p:cNvPr id="7" name="Picture 6">
            <a:extLst>
              <a:ext uri="{FF2B5EF4-FFF2-40B4-BE49-F238E27FC236}">
                <a16:creationId xmlns:a16="http://schemas.microsoft.com/office/drawing/2014/main" id="{8A6FA385-D1A2-4CFD-9F83-A77FED9922EF}"/>
              </a:ext>
            </a:extLst>
          </p:cNvPr>
          <p:cNvPicPr/>
          <p:nvPr/>
        </p:nvPicPr>
        <p:blipFill>
          <a:blip r:embed="rId3"/>
          <a:stretch>
            <a:fillRect/>
          </a:stretch>
        </p:blipFill>
        <p:spPr>
          <a:xfrm>
            <a:off x="5805487" y="1723448"/>
            <a:ext cx="1377950" cy="13620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247" name="TextBox 2">
            <a:extLst>
              <a:ext uri="{FF2B5EF4-FFF2-40B4-BE49-F238E27FC236}">
                <a16:creationId xmlns:a16="http://schemas.microsoft.com/office/drawing/2014/main" id="{4D7671E2-D46D-54A6-FE6A-375F355803A3}"/>
              </a:ext>
            </a:extLst>
          </p:cNvPr>
          <p:cNvSpPr txBox="1">
            <a:spLocks noChangeArrowheads="1"/>
          </p:cNvSpPr>
          <p:nvPr/>
        </p:nvSpPr>
        <p:spPr bwMode="auto">
          <a:xfrm>
            <a:off x="7513995" y="1437787"/>
            <a:ext cx="4175125"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1800" b="1" dirty="0">
                <a:latin typeface="+mj-lt"/>
              </a:rPr>
              <a:t>Snack </a:t>
            </a:r>
          </a:p>
          <a:p>
            <a:pPr>
              <a:spcBef>
                <a:spcPct val="0"/>
              </a:spcBef>
              <a:buFontTx/>
              <a:buNone/>
            </a:pPr>
            <a:r>
              <a:rPr lang="en-GB" altLang="en-US" sz="1800" dirty="0">
                <a:latin typeface="+mj-lt"/>
              </a:rPr>
              <a:t>Bagels are provided for children at break times. If you would like to provide your child with an alternative snack, please make sure this is healthy (no crisps or chocolate please). </a:t>
            </a:r>
          </a:p>
          <a:p>
            <a:pPr algn="ctr">
              <a:spcBef>
                <a:spcPct val="0"/>
              </a:spcBef>
              <a:buFontTx/>
              <a:buNone/>
            </a:pPr>
            <a:endParaRPr lang="en-GB" altLang="en-US" sz="1800" b="1" dirty="0">
              <a:latin typeface="+mj-lt"/>
            </a:endParaRPr>
          </a:p>
        </p:txBody>
      </p:sp>
      <p:sp>
        <p:nvSpPr>
          <p:cNvPr id="10248" name="Rectangle 1">
            <a:extLst>
              <a:ext uri="{FF2B5EF4-FFF2-40B4-BE49-F238E27FC236}">
                <a16:creationId xmlns:a16="http://schemas.microsoft.com/office/drawing/2014/main" id="{CF2310E3-D7FB-85A4-F52D-92FBC1CFA571}"/>
              </a:ext>
            </a:extLst>
          </p:cNvPr>
          <p:cNvSpPr>
            <a:spLocks noChangeArrowheads="1"/>
          </p:cNvSpPr>
          <p:nvPr/>
        </p:nvSpPr>
        <p:spPr bwMode="auto">
          <a:xfrm>
            <a:off x="1951914" y="4229219"/>
            <a:ext cx="374463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2000" dirty="0">
                <a:latin typeface="+mj-lt"/>
              </a:rPr>
              <a:t>Please do not bring any toys/ fiddle toys to school unless agreed by the class teacher.</a:t>
            </a:r>
          </a:p>
        </p:txBody>
      </p:sp>
      <p:pic>
        <p:nvPicPr>
          <p:cNvPr id="10249" name="Picture 4">
            <a:extLst>
              <a:ext uri="{FF2B5EF4-FFF2-40B4-BE49-F238E27FC236}">
                <a16:creationId xmlns:a16="http://schemas.microsoft.com/office/drawing/2014/main" id="{F21DCF82-53A6-4918-0862-549E7D3BBB6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803861">
            <a:off x="308932" y="3933598"/>
            <a:ext cx="1379459" cy="1321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Toilet Cartoon Images – Browse 35,929 Stock Photos, Vectors, and Video |  Adobe Stock">
            <a:extLst>
              <a:ext uri="{FF2B5EF4-FFF2-40B4-BE49-F238E27FC236}">
                <a16:creationId xmlns:a16="http://schemas.microsoft.com/office/drawing/2014/main" id="{92A11897-9CBD-4299-A129-53E3DA0EBA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57087" y="3998386"/>
            <a:ext cx="1347094" cy="145311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
            <a:extLst>
              <a:ext uri="{FF2B5EF4-FFF2-40B4-BE49-F238E27FC236}">
                <a16:creationId xmlns:a16="http://schemas.microsoft.com/office/drawing/2014/main" id="{9BA1394C-EE0C-46BD-8C72-05C615A96A78}"/>
              </a:ext>
            </a:extLst>
          </p:cNvPr>
          <p:cNvSpPr>
            <a:spLocks noChangeArrowheads="1"/>
          </p:cNvSpPr>
          <p:nvPr/>
        </p:nvSpPr>
        <p:spPr bwMode="auto">
          <a:xfrm>
            <a:off x="7717247" y="3998386"/>
            <a:ext cx="417512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GB" altLang="en-US" sz="1800" dirty="0">
                <a:latin typeface="+mj-lt"/>
                <a:cs typeface="Segoe UI Light" panose="020B0502040204020203" pitchFamily="34" charset="0"/>
              </a:rPr>
              <a:t>Children are encouraged to go to the toilet at break and lunch time so as not to disrupt learning time - please let us know if your child has a medical reason for needing to go more often.</a:t>
            </a:r>
          </a:p>
        </p:txBody>
      </p:sp>
      <p:pic>
        <p:nvPicPr>
          <p:cNvPr id="12" name="Picture 11">
            <a:extLst>
              <a:ext uri="{FF2B5EF4-FFF2-40B4-BE49-F238E27FC236}">
                <a16:creationId xmlns:a16="http://schemas.microsoft.com/office/drawing/2014/main" id="{BD1E13BF-0C6B-4490-9CB5-5AFB03AF4568}"/>
              </a:ext>
            </a:extLst>
          </p:cNvPr>
          <p:cNvPicPr>
            <a:picLocks noChangeAspect="1"/>
          </p:cNvPicPr>
          <p:nvPr/>
        </p:nvPicPr>
        <p:blipFill>
          <a:blip r:embed="rId6"/>
          <a:stretch>
            <a:fillRect/>
          </a:stretch>
        </p:blipFill>
        <p:spPr>
          <a:xfrm>
            <a:off x="10992641" y="110330"/>
            <a:ext cx="1027037" cy="161311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9797B6B-867D-4DCC-83A3-304425473783}"/>
              </a:ext>
            </a:extLst>
          </p:cNvPr>
          <p:cNvSpPr txBox="1"/>
          <p:nvPr/>
        </p:nvSpPr>
        <p:spPr>
          <a:xfrm>
            <a:off x="4022638" y="-44858"/>
            <a:ext cx="7806813" cy="1692771"/>
          </a:xfrm>
          <a:prstGeom prst="rect">
            <a:avLst/>
          </a:prstGeom>
          <a:noFill/>
        </p:spPr>
        <p:txBody>
          <a:bodyPr wrap="square" rtlCol="0">
            <a:spAutoFit/>
          </a:bodyPr>
          <a:lstStyle/>
          <a:p>
            <a:r>
              <a:rPr lang="en-GB" sz="4000" u="sng" dirty="0"/>
              <a:t>Topics in Year 4 </a:t>
            </a:r>
          </a:p>
          <a:p>
            <a:endParaRPr lang="en-GB" sz="4000" u="sng" dirty="0"/>
          </a:p>
          <a:p>
            <a:endParaRPr lang="en-GB" sz="2400" dirty="0"/>
          </a:p>
        </p:txBody>
      </p:sp>
      <p:sp>
        <p:nvSpPr>
          <p:cNvPr id="2" name="Rectangle 1">
            <a:extLst>
              <a:ext uri="{FF2B5EF4-FFF2-40B4-BE49-F238E27FC236}">
                <a16:creationId xmlns:a16="http://schemas.microsoft.com/office/drawing/2014/main" id="{47445E86-AF45-4143-8CE8-DE7C918CFE2B}"/>
              </a:ext>
            </a:extLst>
          </p:cNvPr>
          <p:cNvSpPr/>
          <p:nvPr/>
        </p:nvSpPr>
        <p:spPr>
          <a:xfrm>
            <a:off x="160560" y="669067"/>
            <a:ext cx="11870880" cy="5816977"/>
          </a:xfrm>
          <a:prstGeom prst="rect">
            <a:avLst/>
          </a:prstGeom>
        </p:spPr>
        <p:txBody>
          <a:bodyPr wrap="square">
            <a:spAutoFit/>
          </a:bodyPr>
          <a:lstStyle/>
          <a:p>
            <a:endParaRPr lang="en-GB" sz="2800" dirty="0"/>
          </a:p>
          <a:p>
            <a:pPr marL="457200" indent="-457200">
              <a:buFont typeface="Arial" panose="020B0604020202020204" pitchFamily="34" charset="0"/>
              <a:buChar char="•"/>
            </a:pPr>
            <a:r>
              <a:rPr lang="en-GB" sz="2800" b="1" u="sng" dirty="0"/>
              <a:t>Rainforest </a:t>
            </a:r>
            <a:r>
              <a:rPr lang="en-GB" sz="2800" dirty="0"/>
              <a:t>– why rainforests are important, why we need to protect them and what we can do to protect them (geography)</a:t>
            </a:r>
          </a:p>
          <a:p>
            <a:pPr marL="457200" indent="-457200">
              <a:buFont typeface="Arial" panose="020B0604020202020204" pitchFamily="34" charset="0"/>
              <a:buChar char="•"/>
            </a:pPr>
            <a:r>
              <a:rPr lang="en-GB" sz="2800" b="1" u="sng" dirty="0"/>
              <a:t>Earthquakes and volcanoes </a:t>
            </a:r>
            <a:r>
              <a:rPr lang="en-GB" sz="2800" dirty="0"/>
              <a:t>– causes and effects of earthquakes and volcanoes, where they occur and how the effects of natural disasters are managed.</a:t>
            </a:r>
            <a:r>
              <a:rPr lang="en-GB" sz="3600" dirty="0">
                <a:latin typeface="Calibri" panose="020F0502020204030204" pitchFamily="34" charset="0"/>
                <a:cs typeface="Times New Roman" panose="02020603050405020304" pitchFamily="18" charset="0"/>
              </a:rPr>
              <a:t> </a:t>
            </a:r>
            <a:r>
              <a:rPr lang="en-GB" sz="2800" dirty="0"/>
              <a:t>(geography)</a:t>
            </a:r>
          </a:p>
          <a:p>
            <a:pPr marL="457200" indent="-457200">
              <a:buFont typeface="Arial" panose="020B0604020202020204" pitchFamily="34" charset="0"/>
              <a:buChar char="•"/>
            </a:pPr>
            <a:r>
              <a:rPr lang="en-GB" sz="2800" b="1" u="sng" dirty="0"/>
              <a:t>The Anglo-Saxons and The Vikings </a:t>
            </a:r>
            <a:r>
              <a:rPr lang="en-GB" sz="2800" dirty="0"/>
              <a:t>– what was life like for a Roman citizen, why the Roman army was so successful and how the Romans have influenced our lives today. (history)</a:t>
            </a:r>
          </a:p>
          <a:p>
            <a:pPr marL="457200" indent="-457200">
              <a:buFont typeface="Arial" panose="020B0604020202020204" pitchFamily="34" charset="0"/>
              <a:buChar char="•"/>
            </a:pPr>
            <a:r>
              <a:rPr lang="en-GB" sz="2800" b="1" u="sng" dirty="0"/>
              <a:t>Rivers </a:t>
            </a:r>
            <a:r>
              <a:rPr lang="en-GB" sz="2800" dirty="0"/>
              <a:t>– features of a river, why rivers are important, what we can do to protect rivers and the different human and physical features in our local area (geography)</a:t>
            </a:r>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2098273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74A055-A055-4710-8F2F-E06665D2B920}"/>
              </a:ext>
            </a:extLst>
          </p:cNvPr>
          <p:cNvPicPr>
            <a:picLocks noChangeAspect="1"/>
          </p:cNvPicPr>
          <p:nvPr/>
        </p:nvPicPr>
        <p:blipFill>
          <a:blip r:embed="rId2"/>
          <a:stretch>
            <a:fillRect/>
          </a:stretch>
        </p:blipFill>
        <p:spPr>
          <a:xfrm>
            <a:off x="402802" y="324230"/>
            <a:ext cx="1596737" cy="1316229"/>
          </a:xfrm>
          <a:prstGeom prst="rect">
            <a:avLst/>
          </a:prstGeom>
        </p:spPr>
      </p:pic>
      <p:sp>
        <p:nvSpPr>
          <p:cNvPr id="4" name="TextBox 3">
            <a:extLst>
              <a:ext uri="{FF2B5EF4-FFF2-40B4-BE49-F238E27FC236}">
                <a16:creationId xmlns:a16="http://schemas.microsoft.com/office/drawing/2014/main" id="{79797B6B-867D-4DCC-83A3-304425473783}"/>
              </a:ext>
            </a:extLst>
          </p:cNvPr>
          <p:cNvSpPr txBox="1"/>
          <p:nvPr/>
        </p:nvSpPr>
        <p:spPr>
          <a:xfrm>
            <a:off x="2535451" y="628402"/>
            <a:ext cx="7806813" cy="707886"/>
          </a:xfrm>
          <a:prstGeom prst="rect">
            <a:avLst/>
          </a:prstGeom>
          <a:noFill/>
        </p:spPr>
        <p:txBody>
          <a:bodyPr wrap="square" rtlCol="0">
            <a:spAutoFit/>
          </a:bodyPr>
          <a:lstStyle/>
          <a:p>
            <a:r>
              <a:rPr lang="en-GB" sz="4000" b="1" u="sng" dirty="0"/>
              <a:t>Upcoming Trips and Events </a:t>
            </a:r>
          </a:p>
        </p:txBody>
      </p:sp>
      <p:sp>
        <p:nvSpPr>
          <p:cNvPr id="2" name="Rectangle 1">
            <a:extLst>
              <a:ext uri="{FF2B5EF4-FFF2-40B4-BE49-F238E27FC236}">
                <a16:creationId xmlns:a16="http://schemas.microsoft.com/office/drawing/2014/main" id="{1871F232-0B47-4FEC-A467-97ECC5F87979}"/>
              </a:ext>
            </a:extLst>
          </p:cNvPr>
          <p:cNvSpPr/>
          <p:nvPr/>
        </p:nvSpPr>
        <p:spPr>
          <a:xfrm>
            <a:off x="2396906" y="1640459"/>
            <a:ext cx="9107213" cy="4524315"/>
          </a:xfrm>
          <a:prstGeom prst="rect">
            <a:avLst/>
          </a:prstGeom>
        </p:spPr>
        <p:txBody>
          <a:bodyPr wrap="square">
            <a:spAutoFit/>
          </a:bodyPr>
          <a:lstStyle/>
          <a:p>
            <a:r>
              <a:rPr lang="en-GB" sz="3600" u="sng" dirty="0"/>
              <a:t>Autumn </a:t>
            </a:r>
          </a:p>
          <a:p>
            <a:pPr marL="342900" indent="-342900">
              <a:buFont typeface="Arial" panose="020B0604020202020204" pitchFamily="34" charset="0"/>
              <a:buChar char="•"/>
            </a:pPr>
            <a:r>
              <a:rPr lang="en-GB" sz="3600" dirty="0" err="1"/>
              <a:t>Zoolab</a:t>
            </a:r>
            <a:r>
              <a:rPr lang="en-GB" sz="3600" dirty="0"/>
              <a:t> – Rainforest Unwrapped (school) </a:t>
            </a:r>
          </a:p>
          <a:p>
            <a:pPr marL="342900" indent="-342900">
              <a:buFont typeface="Arial" panose="020B0604020202020204" pitchFamily="34" charset="0"/>
              <a:buChar char="•"/>
            </a:pPr>
            <a:r>
              <a:rPr lang="en-GB" sz="3600" dirty="0"/>
              <a:t>Geo bus – Virtual workshop on Earthquakes</a:t>
            </a:r>
          </a:p>
          <a:p>
            <a:endParaRPr lang="en-GB" sz="3600" u="sng" dirty="0"/>
          </a:p>
          <a:p>
            <a:r>
              <a:rPr lang="en-GB" sz="3600" u="sng" dirty="0"/>
              <a:t>Summer</a:t>
            </a:r>
          </a:p>
          <a:p>
            <a:pPr marL="457200" indent="-457200">
              <a:buFont typeface="Arial" panose="020B0604020202020204" pitchFamily="34" charset="0"/>
              <a:buChar char="•"/>
            </a:pPr>
            <a:r>
              <a:rPr lang="en-GB" sz="3600" dirty="0"/>
              <a:t>Gilbert White Centre - River Fieldwork Trip (Selbourne)</a:t>
            </a:r>
          </a:p>
          <a:p>
            <a:endParaRPr lang="en-GB" sz="3600" dirty="0"/>
          </a:p>
        </p:txBody>
      </p:sp>
    </p:spTree>
    <p:extLst>
      <p:ext uri="{BB962C8B-B14F-4D97-AF65-F5344CB8AC3E}">
        <p14:creationId xmlns:p14="http://schemas.microsoft.com/office/powerpoint/2010/main" val="3570834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74A055-A055-4710-8F2F-E06665D2B920}"/>
              </a:ext>
            </a:extLst>
          </p:cNvPr>
          <p:cNvPicPr>
            <a:picLocks noChangeAspect="1"/>
          </p:cNvPicPr>
          <p:nvPr/>
        </p:nvPicPr>
        <p:blipFill>
          <a:blip r:embed="rId2"/>
          <a:stretch>
            <a:fillRect/>
          </a:stretch>
        </p:blipFill>
        <p:spPr>
          <a:xfrm>
            <a:off x="409617" y="193397"/>
            <a:ext cx="1605484" cy="1323439"/>
          </a:xfrm>
          <a:prstGeom prst="rect">
            <a:avLst/>
          </a:prstGeom>
        </p:spPr>
      </p:pic>
      <p:sp>
        <p:nvSpPr>
          <p:cNvPr id="4" name="TextBox 3">
            <a:extLst>
              <a:ext uri="{FF2B5EF4-FFF2-40B4-BE49-F238E27FC236}">
                <a16:creationId xmlns:a16="http://schemas.microsoft.com/office/drawing/2014/main" id="{79797B6B-867D-4DCC-83A3-304425473783}"/>
              </a:ext>
            </a:extLst>
          </p:cNvPr>
          <p:cNvSpPr txBox="1"/>
          <p:nvPr/>
        </p:nvSpPr>
        <p:spPr>
          <a:xfrm>
            <a:off x="2474452" y="415249"/>
            <a:ext cx="7806813" cy="1323439"/>
          </a:xfrm>
          <a:prstGeom prst="rect">
            <a:avLst/>
          </a:prstGeom>
          <a:noFill/>
        </p:spPr>
        <p:txBody>
          <a:bodyPr wrap="square" rtlCol="0">
            <a:spAutoFit/>
          </a:bodyPr>
          <a:lstStyle/>
          <a:p>
            <a:r>
              <a:rPr lang="en-GB" sz="4000" b="1" u="sng" dirty="0"/>
              <a:t>Year 4 Multiplication Tables Check (MTC) </a:t>
            </a:r>
          </a:p>
        </p:txBody>
      </p:sp>
      <p:sp>
        <p:nvSpPr>
          <p:cNvPr id="2" name="TextBox 1">
            <a:extLst>
              <a:ext uri="{FF2B5EF4-FFF2-40B4-BE49-F238E27FC236}">
                <a16:creationId xmlns:a16="http://schemas.microsoft.com/office/drawing/2014/main" id="{501F7B1E-E50E-48C5-9C9B-FB763269E29E}"/>
              </a:ext>
            </a:extLst>
          </p:cNvPr>
          <p:cNvSpPr txBox="1"/>
          <p:nvPr/>
        </p:nvSpPr>
        <p:spPr>
          <a:xfrm>
            <a:off x="409617" y="2240651"/>
            <a:ext cx="10900534" cy="3862596"/>
          </a:xfrm>
          <a:prstGeom prst="rect">
            <a:avLst/>
          </a:prstGeom>
          <a:noFill/>
        </p:spPr>
        <p:txBody>
          <a:bodyPr wrap="square" rtlCol="0">
            <a:spAutoFit/>
          </a:bodyPr>
          <a:lstStyle/>
          <a:p>
            <a:pPr marL="285750" indent="-285750">
              <a:buFont typeface="Arial" panose="020B0604020202020204" pitchFamily="34" charset="0"/>
              <a:buChar char="•"/>
            </a:pPr>
            <a:r>
              <a:rPr lang="en-GB" sz="2450" dirty="0"/>
              <a:t>This will take place between 1-12 June 2026</a:t>
            </a:r>
          </a:p>
          <a:p>
            <a:pPr marL="285750" indent="-285750">
              <a:buFont typeface="Arial" panose="020B0604020202020204" pitchFamily="34" charset="0"/>
              <a:buChar char="•"/>
            </a:pPr>
            <a:r>
              <a:rPr lang="en-GB" sz="2450" dirty="0"/>
              <a:t>It will test your child’s recall of 1-12 times tables</a:t>
            </a:r>
          </a:p>
          <a:p>
            <a:pPr marL="285750" indent="-285750">
              <a:buFont typeface="Arial" panose="020B0604020202020204" pitchFamily="34" charset="0"/>
              <a:buChar char="•"/>
            </a:pPr>
            <a:r>
              <a:rPr lang="en-GB" sz="2450" dirty="0"/>
              <a:t>It consists of 25 questions and 3 practise questions</a:t>
            </a:r>
          </a:p>
          <a:p>
            <a:pPr marL="285750" indent="-285750">
              <a:buFont typeface="Arial" panose="020B0604020202020204" pitchFamily="34" charset="0"/>
              <a:buChar char="•"/>
            </a:pPr>
            <a:r>
              <a:rPr lang="en-GB" sz="2450" dirty="0"/>
              <a:t>They have 6 seconds to answer each question</a:t>
            </a:r>
          </a:p>
          <a:p>
            <a:pPr marL="285750" indent="-285750">
              <a:buFont typeface="Arial" panose="020B0604020202020204" pitchFamily="34" charset="0"/>
              <a:buChar char="•"/>
            </a:pPr>
            <a:r>
              <a:rPr lang="en-GB" sz="2450" dirty="0"/>
              <a:t>If some children have specific needs or you have any concerns about your child accessing the check please speak to us so we can make alternative arrangements.</a:t>
            </a:r>
          </a:p>
          <a:p>
            <a:pPr marL="285750" indent="-285750">
              <a:buFont typeface="Arial" panose="020B0604020202020204" pitchFamily="34" charset="0"/>
              <a:buChar char="•"/>
            </a:pPr>
            <a:r>
              <a:rPr lang="en-GB" sz="2450" dirty="0"/>
              <a:t>We will share your child’s score in their end of year report</a:t>
            </a:r>
          </a:p>
          <a:p>
            <a:pPr marL="285750" indent="-285750">
              <a:buFont typeface="Arial" panose="020B0604020202020204" pitchFamily="34" charset="0"/>
              <a:buChar char="•"/>
            </a:pPr>
            <a:r>
              <a:rPr lang="en-GB" sz="2450" dirty="0"/>
              <a:t>Maths Frame is a great way of practising for the check </a:t>
            </a:r>
            <a:r>
              <a:rPr lang="en-GB" sz="2450" dirty="0">
                <a:hlinkClick r:id="rId3"/>
              </a:rPr>
              <a:t>https://mathsframe.co.uk/en/resources/resource/477/Multiplication-Tables-Check</a:t>
            </a:r>
            <a:r>
              <a:rPr lang="en-GB" sz="2450" dirty="0"/>
              <a:t> </a:t>
            </a:r>
          </a:p>
        </p:txBody>
      </p:sp>
    </p:spTree>
    <p:extLst>
      <p:ext uri="{BB962C8B-B14F-4D97-AF65-F5344CB8AC3E}">
        <p14:creationId xmlns:p14="http://schemas.microsoft.com/office/powerpoint/2010/main" val="2820252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74A055-A055-4710-8F2F-E06665D2B920}"/>
              </a:ext>
            </a:extLst>
          </p:cNvPr>
          <p:cNvPicPr>
            <a:picLocks noChangeAspect="1"/>
          </p:cNvPicPr>
          <p:nvPr/>
        </p:nvPicPr>
        <p:blipFill>
          <a:blip r:embed="rId2"/>
          <a:stretch>
            <a:fillRect/>
          </a:stretch>
        </p:blipFill>
        <p:spPr>
          <a:xfrm>
            <a:off x="247144" y="155630"/>
            <a:ext cx="1034636" cy="852876"/>
          </a:xfrm>
          <a:prstGeom prst="rect">
            <a:avLst/>
          </a:prstGeom>
        </p:spPr>
      </p:pic>
      <p:sp>
        <p:nvSpPr>
          <p:cNvPr id="4" name="TextBox 3">
            <a:extLst>
              <a:ext uri="{FF2B5EF4-FFF2-40B4-BE49-F238E27FC236}">
                <a16:creationId xmlns:a16="http://schemas.microsoft.com/office/drawing/2014/main" id="{79797B6B-867D-4DCC-83A3-304425473783}"/>
              </a:ext>
            </a:extLst>
          </p:cNvPr>
          <p:cNvSpPr txBox="1"/>
          <p:nvPr/>
        </p:nvSpPr>
        <p:spPr>
          <a:xfrm>
            <a:off x="1890104" y="155630"/>
            <a:ext cx="8834713" cy="707886"/>
          </a:xfrm>
          <a:prstGeom prst="rect">
            <a:avLst/>
          </a:prstGeom>
          <a:noFill/>
        </p:spPr>
        <p:txBody>
          <a:bodyPr wrap="square" rtlCol="0">
            <a:spAutoFit/>
          </a:bodyPr>
          <a:lstStyle/>
          <a:p>
            <a:r>
              <a:rPr lang="en-GB" sz="4000" u="sng" dirty="0"/>
              <a:t>MTC in Year 4 – How can I help my child?  </a:t>
            </a:r>
          </a:p>
        </p:txBody>
      </p:sp>
      <p:sp>
        <p:nvSpPr>
          <p:cNvPr id="2" name="TextBox 1">
            <a:extLst>
              <a:ext uri="{FF2B5EF4-FFF2-40B4-BE49-F238E27FC236}">
                <a16:creationId xmlns:a16="http://schemas.microsoft.com/office/drawing/2014/main" id="{FE458556-933E-4E70-AAC2-E79D3A111FF6}"/>
              </a:ext>
            </a:extLst>
          </p:cNvPr>
          <p:cNvSpPr txBox="1"/>
          <p:nvPr/>
        </p:nvSpPr>
        <p:spPr>
          <a:xfrm>
            <a:off x="424697" y="1008505"/>
            <a:ext cx="11648934" cy="5293757"/>
          </a:xfrm>
          <a:prstGeom prst="rect">
            <a:avLst/>
          </a:prstGeom>
          <a:noFill/>
        </p:spPr>
        <p:txBody>
          <a:bodyPr wrap="square" rtlCol="0">
            <a:spAutoFit/>
          </a:bodyPr>
          <a:lstStyle/>
          <a:p>
            <a:pPr marL="285750" indent="-285750">
              <a:buFont typeface="Arial" panose="020B0604020202020204" pitchFamily="34" charset="0"/>
              <a:buChar char="•"/>
            </a:pPr>
            <a:r>
              <a:rPr lang="en-GB" sz="2600" dirty="0"/>
              <a:t>Practise saying the table - It is important to say the whole times table and not just the answer</a:t>
            </a:r>
          </a:p>
          <a:p>
            <a:pPr marL="285750" indent="-285750">
              <a:buFont typeface="Arial" panose="020B0604020202020204" pitchFamily="34" charset="0"/>
              <a:buChar char="•"/>
            </a:pPr>
            <a:r>
              <a:rPr lang="en-GB" sz="2600" dirty="0"/>
              <a:t>Test your child through quick fire questions (out of order)</a:t>
            </a:r>
          </a:p>
          <a:p>
            <a:pPr marL="285750" indent="-285750">
              <a:buFont typeface="Arial" panose="020B0604020202020204" pitchFamily="34" charset="0"/>
              <a:buChar char="•"/>
            </a:pPr>
            <a:r>
              <a:rPr lang="en-GB" sz="2600" dirty="0"/>
              <a:t>Keep revisiting previous times tables that they learnt so they do not forget them</a:t>
            </a:r>
          </a:p>
          <a:p>
            <a:pPr marL="285750" indent="-285750">
              <a:buFont typeface="Arial" panose="020B0604020202020204" pitchFamily="34" charset="0"/>
              <a:buChar char="•"/>
            </a:pPr>
            <a:r>
              <a:rPr lang="en-GB" sz="2600" dirty="0"/>
              <a:t>Encourage them to write them down as well as practise saying them verbally</a:t>
            </a:r>
          </a:p>
          <a:p>
            <a:pPr marL="285750" indent="-285750">
              <a:buFont typeface="Arial" panose="020B0604020202020204" pitchFamily="34" charset="0"/>
              <a:buChar char="•"/>
            </a:pPr>
            <a:r>
              <a:rPr lang="en-GB" sz="2600" dirty="0"/>
              <a:t>Try displaying the ones they find tricky around the house so they see them everywhere</a:t>
            </a:r>
          </a:p>
          <a:p>
            <a:pPr marL="285750" indent="-285750">
              <a:buFont typeface="Arial" panose="020B0604020202020204" pitchFamily="34" charset="0"/>
              <a:buChar char="•"/>
            </a:pPr>
            <a:r>
              <a:rPr lang="en-GB" sz="2600" dirty="0"/>
              <a:t>Times Table Rock Stars is a great way to practise – if you need a login let us know.</a:t>
            </a:r>
          </a:p>
          <a:p>
            <a:pPr marL="285750" indent="-285750">
              <a:buFont typeface="Arial" panose="020B0604020202020204" pitchFamily="34" charset="0"/>
              <a:buChar char="•"/>
            </a:pPr>
            <a:r>
              <a:rPr lang="en-GB" sz="2600" dirty="0"/>
              <a:t>You could make up rhymes , look for patterns, say in silly voices etc</a:t>
            </a:r>
          </a:p>
          <a:p>
            <a:pPr marL="285750" indent="-285750">
              <a:buFont typeface="Arial" panose="020B0604020202020204" pitchFamily="34" charset="0"/>
              <a:buChar char="•"/>
            </a:pPr>
            <a:r>
              <a:rPr lang="en-GB" sz="2600" dirty="0"/>
              <a:t>Hit the Button and other Top Marks Games </a:t>
            </a:r>
            <a:r>
              <a:rPr lang="en-GB" sz="2600" dirty="0">
                <a:hlinkClick r:id="rId3"/>
              </a:rPr>
              <a:t>https://www.topmarks.co.uk/maths-games/7-11-years/times-tables</a:t>
            </a:r>
            <a:r>
              <a:rPr lang="en-GB" sz="2600" dirty="0"/>
              <a:t> </a:t>
            </a:r>
          </a:p>
          <a:p>
            <a:pPr marL="285750" indent="-285750">
              <a:buFont typeface="Arial" panose="020B0604020202020204" pitchFamily="34" charset="0"/>
              <a:buChar char="•"/>
            </a:pPr>
            <a:r>
              <a:rPr lang="en-GB" sz="2600" dirty="0" err="1"/>
              <a:t>Mathsframe</a:t>
            </a:r>
            <a:r>
              <a:rPr lang="en-GB" sz="2600" dirty="0"/>
              <a:t> also has many fun times table games </a:t>
            </a:r>
            <a:r>
              <a:rPr lang="en-GB" sz="2600" dirty="0">
                <a:hlinkClick r:id="rId4"/>
              </a:rPr>
              <a:t>https://mathsframe.co.uk/en/resources/category/7/multiplication-and-division</a:t>
            </a:r>
            <a:r>
              <a:rPr lang="en-GB" sz="2600" dirty="0"/>
              <a:t> </a:t>
            </a:r>
          </a:p>
        </p:txBody>
      </p:sp>
    </p:spTree>
    <p:extLst>
      <p:ext uri="{BB962C8B-B14F-4D97-AF65-F5344CB8AC3E}">
        <p14:creationId xmlns:p14="http://schemas.microsoft.com/office/powerpoint/2010/main" val="3969368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56C4B2-6143-464A-97A4-283ACC8DE545}"/>
              </a:ext>
            </a:extLst>
          </p:cNvPr>
          <p:cNvSpPr txBox="1"/>
          <p:nvPr/>
        </p:nvSpPr>
        <p:spPr>
          <a:xfrm>
            <a:off x="353432" y="92598"/>
            <a:ext cx="9380877" cy="7694414"/>
          </a:xfrm>
          <a:prstGeom prst="rect">
            <a:avLst/>
          </a:prstGeom>
          <a:noFill/>
        </p:spPr>
        <p:txBody>
          <a:bodyPr wrap="square" rtlCol="0">
            <a:spAutoFit/>
          </a:bodyPr>
          <a:lstStyle/>
          <a:p>
            <a:endParaRPr lang="en-GB" dirty="0"/>
          </a:p>
          <a:p>
            <a:r>
              <a:rPr lang="en-GB" sz="2400" b="1" u="sng" dirty="0"/>
              <a:t>Reading and writing </a:t>
            </a:r>
          </a:p>
          <a:p>
            <a:r>
              <a:rPr lang="en-GB" sz="2000" dirty="0"/>
              <a:t>For the third year, we have been running our writing, reading, and spelling programme to develop children’s literacy skills.</a:t>
            </a:r>
          </a:p>
          <a:p>
            <a:r>
              <a:rPr lang="en-GB" sz="2000" dirty="0"/>
              <a:t>The programme continues to have a very positive impact, giving pupils access to a wide range of high-quality texts to inspire their reading and writing.</a:t>
            </a:r>
          </a:p>
          <a:p>
            <a:r>
              <a:rPr lang="en-GB" sz="2000" dirty="0"/>
              <a:t>We have made a significant investment in books, so that in every reading and writing lesson, children share a copy one between two: ensuring everyone can fully engage with the texts.</a:t>
            </a:r>
          </a:p>
          <a:p>
            <a:endParaRPr lang="en-GB" sz="2400" dirty="0"/>
          </a:p>
          <a:p>
            <a:r>
              <a:rPr lang="en-GB" sz="2400" b="1" u="sng" dirty="0"/>
              <a:t>Spelling </a:t>
            </a:r>
          </a:p>
          <a:p>
            <a:r>
              <a:rPr lang="en-GB" sz="2000" dirty="0"/>
              <a:t>This year, we are introducing half-termly spelling tests that focus on key spelling rules taught in your child’s year group. Each week, your child will bring home a spelling sheet highlighting the spelling rule they are learning.</a:t>
            </a:r>
          </a:p>
          <a:p>
            <a:r>
              <a:rPr lang="en-GB" sz="2000" dirty="0"/>
              <a:t>We encourage children to find additional words that follow the same rule and practise them at home. The weekly spelling sheet will also include a range of fun and engaging ways to practise spellings outside of school.</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7" name="Picture 6">
            <a:extLst>
              <a:ext uri="{FF2B5EF4-FFF2-40B4-BE49-F238E27FC236}">
                <a16:creationId xmlns:a16="http://schemas.microsoft.com/office/drawing/2014/main" id="{D587D5F7-7F0E-41FA-B049-2BD9E3D39CC8}"/>
              </a:ext>
            </a:extLst>
          </p:cNvPr>
          <p:cNvPicPr>
            <a:picLocks noChangeAspect="1"/>
          </p:cNvPicPr>
          <p:nvPr/>
        </p:nvPicPr>
        <p:blipFill>
          <a:blip r:embed="rId2"/>
          <a:stretch>
            <a:fillRect/>
          </a:stretch>
        </p:blipFill>
        <p:spPr>
          <a:xfrm>
            <a:off x="10152154" y="1439388"/>
            <a:ext cx="1883183" cy="2413899"/>
          </a:xfrm>
          <a:prstGeom prst="rect">
            <a:avLst/>
          </a:prstGeom>
        </p:spPr>
      </p:pic>
      <p:pic>
        <p:nvPicPr>
          <p:cNvPr id="1026" name="Picture 2">
            <a:extLst>
              <a:ext uri="{FF2B5EF4-FFF2-40B4-BE49-F238E27FC236}">
                <a16:creationId xmlns:a16="http://schemas.microsoft.com/office/drawing/2014/main" id="{59B54327-DF08-4C3F-87A1-BC63C0A84D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52154" y="232439"/>
            <a:ext cx="1927561" cy="101493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388C4A4-FB97-454E-BB58-B88A8DC19381}"/>
              </a:ext>
            </a:extLst>
          </p:cNvPr>
          <p:cNvPicPr>
            <a:picLocks noChangeAspect="1"/>
          </p:cNvPicPr>
          <p:nvPr/>
        </p:nvPicPr>
        <p:blipFill>
          <a:blip r:embed="rId4"/>
          <a:stretch>
            <a:fillRect/>
          </a:stretch>
        </p:blipFill>
        <p:spPr>
          <a:xfrm>
            <a:off x="9999709" y="4211662"/>
            <a:ext cx="1801535" cy="2413899"/>
          </a:xfrm>
          <a:prstGeom prst="rect">
            <a:avLst/>
          </a:prstGeom>
        </p:spPr>
      </p:pic>
    </p:spTree>
    <p:extLst>
      <p:ext uri="{BB962C8B-B14F-4D97-AF65-F5344CB8AC3E}">
        <p14:creationId xmlns:p14="http://schemas.microsoft.com/office/powerpoint/2010/main" val="1133475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74A055-A055-4710-8F2F-E06665D2B920}"/>
              </a:ext>
            </a:extLst>
          </p:cNvPr>
          <p:cNvPicPr>
            <a:picLocks noChangeAspect="1"/>
          </p:cNvPicPr>
          <p:nvPr/>
        </p:nvPicPr>
        <p:blipFill>
          <a:blip r:embed="rId2"/>
          <a:stretch>
            <a:fillRect/>
          </a:stretch>
        </p:blipFill>
        <p:spPr>
          <a:xfrm>
            <a:off x="404870" y="129520"/>
            <a:ext cx="1337753" cy="1102742"/>
          </a:xfrm>
          <a:prstGeom prst="rect">
            <a:avLst/>
          </a:prstGeom>
        </p:spPr>
      </p:pic>
      <p:sp>
        <p:nvSpPr>
          <p:cNvPr id="4" name="TextBox 3">
            <a:extLst>
              <a:ext uri="{FF2B5EF4-FFF2-40B4-BE49-F238E27FC236}">
                <a16:creationId xmlns:a16="http://schemas.microsoft.com/office/drawing/2014/main" id="{79797B6B-867D-4DCC-83A3-304425473783}"/>
              </a:ext>
            </a:extLst>
          </p:cNvPr>
          <p:cNvSpPr txBox="1"/>
          <p:nvPr/>
        </p:nvSpPr>
        <p:spPr>
          <a:xfrm>
            <a:off x="3034732" y="333741"/>
            <a:ext cx="7806813" cy="707886"/>
          </a:xfrm>
          <a:prstGeom prst="rect">
            <a:avLst/>
          </a:prstGeom>
          <a:noFill/>
        </p:spPr>
        <p:txBody>
          <a:bodyPr wrap="square" rtlCol="0">
            <a:spAutoFit/>
          </a:bodyPr>
          <a:lstStyle/>
          <a:p>
            <a:r>
              <a:rPr lang="en-GB" sz="4000" b="1" u="sng" dirty="0"/>
              <a:t>Supporting your child at home </a:t>
            </a:r>
          </a:p>
        </p:txBody>
      </p:sp>
      <p:sp>
        <p:nvSpPr>
          <p:cNvPr id="2" name="Rectangle 1">
            <a:extLst>
              <a:ext uri="{FF2B5EF4-FFF2-40B4-BE49-F238E27FC236}">
                <a16:creationId xmlns:a16="http://schemas.microsoft.com/office/drawing/2014/main" id="{026973BD-4ED0-4EDE-9FFE-6BC83D2F355D}"/>
              </a:ext>
            </a:extLst>
          </p:cNvPr>
          <p:cNvSpPr/>
          <p:nvPr/>
        </p:nvSpPr>
        <p:spPr>
          <a:xfrm>
            <a:off x="404870" y="1232262"/>
            <a:ext cx="11056201" cy="5632311"/>
          </a:xfrm>
          <a:prstGeom prst="rect">
            <a:avLst/>
          </a:prstGeom>
        </p:spPr>
        <p:txBody>
          <a:bodyPr wrap="square">
            <a:spAutoFit/>
          </a:bodyPr>
          <a:lstStyle/>
          <a:p>
            <a:r>
              <a:rPr lang="en-GB" sz="2000" b="1" dirty="0"/>
              <a:t>Reading</a:t>
            </a:r>
            <a:r>
              <a:rPr lang="en-GB" sz="2000" dirty="0"/>
              <a:t> </a:t>
            </a:r>
          </a:p>
          <a:p>
            <a:pPr marL="285750" indent="-285750">
              <a:buFont typeface="Arial" panose="020B0604020202020204" pitchFamily="34" charset="0"/>
              <a:buChar char="•"/>
            </a:pPr>
            <a:r>
              <a:rPr lang="en-GB" sz="2000" dirty="0"/>
              <a:t>Hearing your child read aloud at least four times, per week</a:t>
            </a:r>
          </a:p>
          <a:p>
            <a:pPr marL="285750" indent="-285750">
              <a:buFont typeface="Arial" panose="020B0604020202020204" pitchFamily="34" charset="0"/>
              <a:buChar char="•"/>
            </a:pPr>
            <a:r>
              <a:rPr lang="en-GB" sz="2000" dirty="0"/>
              <a:t>Children bring their books bags back, every day</a:t>
            </a:r>
          </a:p>
          <a:p>
            <a:pPr marL="285750" indent="-285750">
              <a:buFont typeface="Arial" panose="020B0604020202020204" pitchFamily="34" charset="0"/>
              <a:buChar char="•"/>
            </a:pPr>
            <a:r>
              <a:rPr lang="en-GB" sz="2000" dirty="0"/>
              <a:t>Encourage them to read anything - it doesn’t have to be a school book </a:t>
            </a:r>
          </a:p>
          <a:p>
            <a:pPr marL="285750" indent="-285750">
              <a:buFont typeface="Arial" panose="020B0604020202020204" pitchFamily="34" charset="0"/>
              <a:buChar char="•"/>
            </a:pPr>
            <a:r>
              <a:rPr lang="en-GB" sz="2000" dirty="0"/>
              <a:t>They can change their book in the morning when required</a:t>
            </a:r>
          </a:p>
          <a:p>
            <a:pPr marL="285750" indent="-285750">
              <a:buFont typeface="Arial" panose="020B0604020202020204" pitchFamily="34" charset="0"/>
              <a:buChar char="•"/>
            </a:pPr>
            <a:r>
              <a:rPr lang="en-GB" sz="2000" dirty="0"/>
              <a:t>Focus on fluency, expression and understanding vocabulary when reading at home</a:t>
            </a:r>
          </a:p>
          <a:p>
            <a:pPr marL="285750" indent="-285750">
              <a:buFont typeface="Arial" panose="020B0604020202020204" pitchFamily="34" charset="0"/>
              <a:buChar char="•"/>
            </a:pPr>
            <a:r>
              <a:rPr lang="en-GB" sz="2000" dirty="0"/>
              <a:t>Ask them questions about what has happened in the story to help support their comprehension (focus is retrieval and inference)</a:t>
            </a:r>
          </a:p>
          <a:p>
            <a:endParaRPr lang="en-GB" sz="2000" dirty="0"/>
          </a:p>
          <a:p>
            <a:r>
              <a:rPr lang="en-GB" sz="2000" b="1" dirty="0"/>
              <a:t>Maths</a:t>
            </a:r>
            <a:r>
              <a:rPr lang="en-GB" sz="2000" dirty="0"/>
              <a:t> </a:t>
            </a:r>
          </a:p>
          <a:p>
            <a:pPr marL="285750" indent="-285750">
              <a:buFont typeface="Arial" panose="020B0604020202020204" pitchFamily="34" charset="0"/>
              <a:buChar char="•"/>
            </a:pPr>
            <a:r>
              <a:rPr lang="en-GB" sz="2000" dirty="0"/>
              <a:t>Learning their 1-12 times tables for accuracy and fluency </a:t>
            </a:r>
          </a:p>
          <a:p>
            <a:pPr marL="285750" indent="-285750">
              <a:buFont typeface="Arial" panose="020B0604020202020204" pitchFamily="34" charset="0"/>
              <a:buChar char="•"/>
            </a:pPr>
            <a:r>
              <a:rPr lang="en-GB" sz="2000" dirty="0"/>
              <a:t>Learning for life - Telling the time and Money </a:t>
            </a:r>
          </a:p>
          <a:p>
            <a:pPr marL="285750" indent="-285750">
              <a:buFont typeface="Arial" panose="020B0604020202020204" pitchFamily="34" charset="0"/>
              <a:buChar char="•"/>
            </a:pPr>
            <a:r>
              <a:rPr lang="en-GB" sz="2000" dirty="0"/>
              <a:t>If you would like worksheets or further support for maths done in class then please let us know</a:t>
            </a:r>
          </a:p>
          <a:p>
            <a:pPr marL="285750" indent="-285750">
              <a:buFont typeface="Arial" panose="020B0604020202020204" pitchFamily="34" charset="0"/>
              <a:buChar char="•"/>
            </a:pPr>
            <a:endParaRPr lang="en-GB" sz="2000" dirty="0"/>
          </a:p>
          <a:p>
            <a:r>
              <a:rPr lang="en-GB" sz="2000" b="1" dirty="0"/>
              <a:t>Spelling</a:t>
            </a:r>
          </a:p>
          <a:p>
            <a:pPr marL="285750" indent="-285750">
              <a:buFont typeface="Arial" panose="020B0604020202020204" pitchFamily="34" charset="0"/>
              <a:buChar char="•"/>
            </a:pPr>
            <a:r>
              <a:rPr lang="en-GB" sz="2000" dirty="0"/>
              <a:t>We encourage children to find additional words that follow the same rule and practise them at home. The weekly spelling sheet will also include a range of fun and engaging ways to practise spellings outside of school.</a:t>
            </a:r>
            <a:endParaRPr lang="en-GB" sz="2000" b="1" dirty="0"/>
          </a:p>
        </p:txBody>
      </p:sp>
    </p:spTree>
    <p:extLst>
      <p:ext uri="{BB962C8B-B14F-4D97-AF65-F5344CB8AC3E}">
        <p14:creationId xmlns:p14="http://schemas.microsoft.com/office/powerpoint/2010/main" val="739372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A49191E-E7A0-41F8-A0D0-277B1C76E21C}"/>
              </a:ext>
            </a:extLst>
          </p:cNvPr>
          <p:cNvSpPr/>
          <p:nvPr/>
        </p:nvSpPr>
        <p:spPr>
          <a:xfrm>
            <a:off x="5653777" y="785206"/>
            <a:ext cx="6096000" cy="3416320"/>
          </a:xfrm>
          <a:prstGeom prst="rect">
            <a:avLst/>
          </a:prstGeom>
        </p:spPr>
        <p:txBody>
          <a:bodyPr>
            <a:spAutoFit/>
          </a:bodyPr>
          <a:lstStyle/>
          <a:p>
            <a:r>
              <a:rPr lang="en-GB" dirty="0">
                <a:ea typeface="Times New Roman" panose="02020603050405020304" pitchFamily="18" charset="0"/>
                <a:cs typeface="Times New Roman" panose="02020603050405020304" pitchFamily="18" charset="0"/>
              </a:rPr>
              <a:t>At Whitley Park, we strongly believe that children learn best when there is a strong partnership between school and home. When parents are informed and actively support their child’s learning, progress is strengthened.</a:t>
            </a:r>
          </a:p>
          <a:p>
            <a:endParaRPr lang="en-GB" dirty="0">
              <a:latin typeface="SassoonPrimaryInfant" panose="00000400000000000000" pitchFamily="2" charset="0"/>
              <a:cs typeface="Times New Roman" panose="02020603050405020304" pitchFamily="18" charset="0"/>
            </a:endParaRPr>
          </a:p>
          <a:p>
            <a:r>
              <a:rPr lang="en-GB" dirty="0"/>
              <a:t>Children having fluency in the core skills of reading , spelling and number are essential and the best way to ensure this fluency is through regular practice both in school and at home. </a:t>
            </a:r>
          </a:p>
          <a:p>
            <a:endParaRPr lang="en-GB" dirty="0">
              <a:latin typeface="SassoonPrimaryInfant" panose="00000400000000000000" pitchFamily="2" charset="0"/>
              <a:cs typeface="Times New Roman" panose="02020603050405020304" pitchFamily="18" charset="0"/>
            </a:endParaRPr>
          </a:p>
          <a:p>
            <a:r>
              <a:rPr lang="en-GB" dirty="0">
                <a:cs typeface="Times New Roman" panose="02020603050405020304" pitchFamily="18" charset="0"/>
              </a:rPr>
              <a:t>Our recent letter detailed how we will report to you on your child’s progress across the year in these key areas. </a:t>
            </a:r>
          </a:p>
          <a:p>
            <a:endParaRPr lang="en-GB" dirty="0"/>
          </a:p>
        </p:txBody>
      </p:sp>
      <p:pic>
        <p:nvPicPr>
          <p:cNvPr id="2" name="Picture 1">
            <a:extLst>
              <a:ext uri="{FF2B5EF4-FFF2-40B4-BE49-F238E27FC236}">
                <a16:creationId xmlns:a16="http://schemas.microsoft.com/office/drawing/2014/main" id="{8B650D94-059F-4C31-BFD2-F2E160BD72FA}"/>
              </a:ext>
            </a:extLst>
          </p:cNvPr>
          <p:cNvPicPr>
            <a:picLocks noChangeAspect="1"/>
          </p:cNvPicPr>
          <p:nvPr/>
        </p:nvPicPr>
        <p:blipFill>
          <a:blip r:embed="rId2"/>
          <a:stretch>
            <a:fillRect/>
          </a:stretch>
        </p:blipFill>
        <p:spPr>
          <a:xfrm>
            <a:off x="349625" y="519351"/>
            <a:ext cx="5153564" cy="5819298"/>
          </a:xfrm>
          <a:prstGeom prst="rect">
            <a:avLst/>
          </a:prstGeom>
        </p:spPr>
      </p:pic>
      <p:sp>
        <p:nvSpPr>
          <p:cNvPr id="4" name="TextBox 3">
            <a:extLst>
              <a:ext uri="{FF2B5EF4-FFF2-40B4-BE49-F238E27FC236}">
                <a16:creationId xmlns:a16="http://schemas.microsoft.com/office/drawing/2014/main" id="{1D5B5FBB-33D4-404F-9C37-674D5E3CA45E}"/>
              </a:ext>
            </a:extLst>
          </p:cNvPr>
          <p:cNvSpPr txBox="1"/>
          <p:nvPr/>
        </p:nvSpPr>
        <p:spPr>
          <a:xfrm>
            <a:off x="6476271" y="-82948"/>
            <a:ext cx="5715729" cy="707886"/>
          </a:xfrm>
          <a:prstGeom prst="rect">
            <a:avLst/>
          </a:prstGeom>
          <a:noFill/>
        </p:spPr>
        <p:txBody>
          <a:bodyPr wrap="square" rtlCol="0">
            <a:spAutoFit/>
          </a:bodyPr>
          <a:lstStyle/>
          <a:p>
            <a:r>
              <a:rPr lang="en-GB" sz="4000" b="1" u="sng" dirty="0"/>
              <a:t>Half-termly reports</a:t>
            </a:r>
          </a:p>
        </p:txBody>
      </p:sp>
      <p:sp>
        <p:nvSpPr>
          <p:cNvPr id="5" name="Rectangle 4">
            <a:extLst>
              <a:ext uri="{FF2B5EF4-FFF2-40B4-BE49-F238E27FC236}">
                <a16:creationId xmlns:a16="http://schemas.microsoft.com/office/drawing/2014/main" id="{51484B46-EC5D-48A8-867F-6155425EAA14}"/>
              </a:ext>
            </a:extLst>
          </p:cNvPr>
          <p:cNvSpPr/>
          <p:nvPr/>
        </p:nvSpPr>
        <p:spPr>
          <a:xfrm>
            <a:off x="5746375" y="4361794"/>
            <a:ext cx="6096000" cy="2031325"/>
          </a:xfrm>
          <a:prstGeom prst="rect">
            <a:avLst/>
          </a:prstGeom>
        </p:spPr>
        <p:txBody>
          <a:bodyPr>
            <a:spAutoFit/>
          </a:bodyPr>
          <a:lstStyle/>
          <a:p>
            <a:endParaRPr lang="en-GB" dirty="0"/>
          </a:p>
          <a:p>
            <a:r>
              <a:rPr lang="en-GB" dirty="0"/>
              <a:t>This will include:</a:t>
            </a:r>
          </a:p>
          <a:p>
            <a:pPr lvl="0"/>
            <a:r>
              <a:rPr lang="en-GB" dirty="0"/>
              <a:t>Your child’s current </a:t>
            </a:r>
            <a:r>
              <a:rPr lang="en-GB" b="1" dirty="0"/>
              <a:t>attendance</a:t>
            </a:r>
            <a:endParaRPr lang="en-GB" dirty="0"/>
          </a:p>
          <a:p>
            <a:pPr lvl="0"/>
            <a:r>
              <a:rPr lang="en-GB" dirty="0"/>
              <a:t>The number of times they have </a:t>
            </a:r>
            <a:r>
              <a:rPr lang="en-GB" b="1" dirty="0"/>
              <a:t>read at home</a:t>
            </a:r>
            <a:endParaRPr lang="en-GB" dirty="0"/>
          </a:p>
          <a:p>
            <a:pPr lvl="0"/>
            <a:r>
              <a:rPr lang="en-GB" dirty="0"/>
              <a:t>Their most recent </a:t>
            </a:r>
            <a:r>
              <a:rPr lang="en-GB" b="1" dirty="0"/>
              <a:t>spelling scores</a:t>
            </a:r>
            <a:endParaRPr lang="en-GB" dirty="0"/>
          </a:p>
          <a:p>
            <a:pPr lvl="0"/>
            <a:r>
              <a:rPr lang="en-GB" b="1" dirty="0"/>
              <a:t>Number facts / times table scores</a:t>
            </a:r>
            <a:endParaRPr lang="en-GB" dirty="0"/>
          </a:p>
          <a:p>
            <a:pPr lvl="0"/>
            <a:r>
              <a:rPr lang="en-GB" b="1" dirty="0"/>
              <a:t>Number of minutes sent on ‘Times Table Rockstar’s</a:t>
            </a:r>
            <a:endParaRPr lang="en-GB" dirty="0"/>
          </a:p>
        </p:txBody>
      </p:sp>
    </p:spTree>
    <p:extLst>
      <p:ext uri="{BB962C8B-B14F-4D97-AF65-F5344CB8AC3E}">
        <p14:creationId xmlns:p14="http://schemas.microsoft.com/office/powerpoint/2010/main" val="60517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1B17F6A3-90A5-4EDD-90C2-80FC606312B9}"/>
              </a:ext>
            </a:extLst>
          </p:cNvPr>
          <p:cNvCxnSpPr/>
          <p:nvPr/>
        </p:nvCxnSpPr>
        <p:spPr>
          <a:xfrm>
            <a:off x="5646197" y="208625"/>
            <a:ext cx="79899" cy="6649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ABB028F2-5062-47D0-95BC-6E3DF2424103}"/>
              </a:ext>
            </a:extLst>
          </p:cNvPr>
          <p:cNvCxnSpPr/>
          <p:nvPr/>
        </p:nvCxnSpPr>
        <p:spPr>
          <a:xfrm>
            <a:off x="0" y="3630967"/>
            <a:ext cx="12192000" cy="71021"/>
          </a:xfrm>
          <a:prstGeom prst="line">
            <a:avLst/>
          </a:prstGeom>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0416584B-C802-4185-B548-E4B51C41BA05}"/>
              </a:ext>
            </a:extLst>
          </p:cNvPr>
          <p:cNvPicPr>
            <a:picLocks noChangeAspect="1"/>
          </p:cNvPicPr>
          <p:nvPr/>
        </p:nvPicPr>
        <p:blipFill>
          <a:blip r:embed="rId2"/>
          <a:stretch>
            <a:fillRect/>
          </a:stretch>
        </p:blipFill>
        <p:spPr>
          <a:xfrm>
            <a:off x="225641" y="320520"/>
            <a:ext cx="2295618" cy="1489419"/>
          </a:xfrm>
          <a:prstGeom prst="rect">
            <a:avLst/>
          </a:prstGeom>
        </p:spPr>
      </p:pic>
      <p:sp>
        <p:nvSpPr>
          <p:cNvPr id="8" name="TextBox 7">
            <a:extLst>
              <a:ext uri="{FF2B5EF4-FFF2-40B4-BE49-F238E27FC236}">
                <a16:creationId xmlns:a16="http://schemas.microsoft.com/office/drawing/2014/main" id="{D7A83FFC-C90B-45D9-AA27-612E7CF53E6D}"/>
              </a:ext>
            </a:extLst>
          </p:cNvPr>
          <p:cNvSpPr txBox="1"/>
          <p:nvPr/>
        </p:nvSpPr>
        <p:spPr>
          <a:xfrm>
            <a:off x="2663301" y="506027"/>
            <a:ext cx="2295618" cy="584775"/>
          </a:xfrm>
          <a:prstGeom prst="rect">
            <a:avLst/>
          </a:prstGeom>
          <a:noFill/>
        </p:spPr>
        <p:txBody>
          <a:bodyPr wrap="square" rtlCol="0">
            <a:spAutoFit/>
          </a:bodyPr>
          <a:lstStyle/>
          <a:p>
            <a:r>
              <a:rPr lang="en-GB" sz="3200" dirty="0"/>
              <a:t>Reading</a:t>
            </a:r>
            <a:r>
              <a:rPr lang="en-GB" dirty="0"/>
              <a:t> </a:t>
            </a:r>
          </a:p>
        </p:txBody>
      </p:sp>
      <p:sp>
        <p:nvSpPr>
          <p:cNvPr id="9" name="TextBox 8">
            <a:extLst>
              <a:ext uri="{FF2B5EF4-FFF2-40B4-BE49-F238E27FC236}">
                <a16:creationId xmlns:a16="http://schemas.microsoft.com/office/drawing/2014/main" id="{6200F1BA-034E-44AE-900C-32CD9D160EE1}"/>
              </a:ext>
            </a:extLst>
          </p:cNvPr>
          <p:cNvSpPr txBox="1"/>
          <p:nvPr/>
        </p:nvSpPr>
        <p:spPr>
          <a:xfrm>
            <a:off x="64734" y="1876641"/>
            <a:ext cx="5237824" cy="1754326"/>
          </a:xfrm>
          <a:prstGeom prst="rect">
            <a:avLst/>
          </a:prstGeom>
          <a:noFill/>
        </p:spPr>
        <p:txBody>
          <a:bodyPr wrap="square" rtlCol="0">
            <a:spAutoFit/>
          </a:bodyPr>
          <a:lstStyle/>
          <a:p>
            <a:pPr marL="285750" indent="-285750">
              <a:buFont typeface="Arial" panose="020B0604020202020204" pitchFamily="34" charset="0"/>
              <a:buChar char="•"/>
            </a:pPr>
            <a:r>
              <a:rPr lang="en-GB" dirty="0"/>
              <a:t>Children read at home at least 4 times a week</a:t>
            </a:r>
          </a:p>
          <a:p>
            <a:pPr marL="285750" indent="-285750">
              <a:buFont typeface="Arial" panose="020B0604020202020204" pitchFamily="34" charset="0"/>
              <a:buChar char="•"/>
            </a:pPr>
            <a:r>
              <a:rPr lang="en-GB" dirty="0"/>
              <a:t>Please record this in their reading record books</a:t>
            </a:r>
          </a:p>
          <a:p>
            <a:pPr marL="285750" indent="-285750">
              <a:buFont typeface="Arial" panose="020B0604020202020204" pitchFamily="34" charset="0"/>
              <a:buChar char="•"/>
            </a:pPr>
            <a:r>
              <a:rPr lang="en-GB" dirty="0"/>
              <a:t>Reading records and reading books need to be in school each day </a:t>
            </a:r>
          </a:p>
          <a:p>
            <a:pPr marL="285750" indent="-285750">
              <a:buFont typeface="Arial" panose="020B0604020202020204" pitchFamily="34" charset="0"/>
              <a:buChar char="•"/>
            </a:pPr>
            <a:r>
              <a:rPr lang="en-GB" dirty="0"/>
              <a:t>The number of reads each child has done will be recorded each week </a:t>
            </a:r>
          </a:p>
        </p:txBody>
      </p:sp>
      <p:pic>
        <p:nvPicPr>
          <p:cNvPr id="10" name="Picture 9">
            <a:extLst>
              <a:ext uri="{FF2B5EF4-FFF2-40B4-BE49-F238E27FC236}">
                <a16:creationId xmlns:a16="http://schemas.microsoft.com/office/drawing/2014/main" id="{EF4BCAF3-4944-4167-91C4-81AECEB9C173}"/>
              </a:ext>
            </a:extLst>
          </p:cNvPr>
          <p:cNvPicPr>
            <a:picLocks noChangeAspect="1"/>
          </p:cNvPicPr>
          <p:nvPr/>
        </p:nvPicPr>
        <p:blipFill>
          <a:blip r:embed="rId3"/>
          <a:stretch>
            <a:fillRect/>
          </a:stretch>
        </p:blipFill>
        <p:spPr>
          <a:xfrm>
            <a:off x="5936942" y="176402"/>
            <a:ext cx="2575236" cy="1412701"/>
          </a:xfrm>
          <a:prstGeom prst="rect">
            <a:avLst/>
          </a:prstGeom>
        </p:spPr>
      </p:pic>
      <p:sp>
        <p:nvSpPr>
          <p:cNvPr id="11" name="TextBox 10">
            <a:extLst>
              <a:ext uri="{FF2B5EF4-FFF2-40B4-BE49-F238E27FC236}">
                <a16:creationId xmlns:a16="http://schemas.microsoft.com/office/drawing/2014/main" id="{030D3292-810B-405D-B579-2C44466364AE}"/>
              </a:ext>
            </a:extLst>
          </p:cNvPr>
          <p:cNvSpPr txBox="1"/>
          <p:nvPr/>
        </p:nvSpPr>
        <p:spPr>
          <a:xfrm>
            <a:off x="8657208" y="480454"/>
            <a:ext cx="2295618" cy="584775"/>
          </a:xfrm>
          <a:prstGeom prst="rect">
            <a:avLst/>
          </a:prstGeom>
          <a:noFill/>
        </p:spPr>
        <p:txBody>
          <a:bodyPr wrap="square" rtlCol="0">
            <a:spAutoFit/>
          </a:bodyPr>
          <a:lstStyle/>
          <a:p>
            <a:r>
              <a:rPr lang="en-GB" sz="3200" dirty="0"/>
              <a:t>Spelling </a:t>
            </a:r>
            <a:r>
              <a:rPr lang="en-GB" dirty="0"/>
              <a:t> </a:t>
            </a:r>
          </a:p>
        </p:txBody>
      </p:sp>
      <p:sp>
        <p:nvSpPr>
          <p:cNvPr id="12" name="TextBox 11">
            <a:extLst>
              <a:ext uri="{FF2B5EF4-FFF2-40B4-BE49-F238E27FC236}">
                <a16:creationId xmlns:a16="http://schemas.microsoft.com/office/drawing/2014/main" id="{5DA52A97-C5B9-47FA-9C48-70DC3D06C2FE}"/>
              </a:ext>
            </a:extLst>
          </p:cNvPr>
          <p:cNvSpPr txBox="1"/>
          <p:nvPr/>
        </p:nvSpPr>
        <p:spPr>
          <a:xfrm>
            <a:off x="6096000" y="1809939"/>
            <a:ext cx="6031266" cy="1754326"/>
          </a:xfrm>
          <a:prstGeom prst="rect">
            <a:avLst/>
          </a:prstGeom>
          <a:noFill/>
        </p:spPr>
        <p:txBody>
          <a:bodyPr wrap="square" rtlCol="0">
            <a:spAutoFit/>
          </a:bodyPr>
          <a:lstStyle/>
          <a:p>
            <a:pPr marL="285750" indent="-285750">
              <a:buFont typeface="Arial" panose="020B0604020202020204" pitchFamily="34" charset="0"/>
              <a:buChar char="•"/>
            </a:pPr>
            <a:r>
              <a:rPr lang="en-GB" dirty="0"/>
              <a:t>Children will bring home a spellings sheet weekly </a:t>
            </a:r>
          </a:p>
          <a:p>
            <a:pPr marL="285750" indent="-285750">
              <a:buFont typeface="Arial" panose="020B0604020202020204" pitchFamily="34" charset="0"/>
              <a:buChar char="•"/>
            </a:pPr>
            <a:r>
              <a:rPr lang="en-GB" dirty="0"/>
              <a:t>Encourage them to practice the spellings at home and find more words with the same rule</a:t>
            </a:r>
          </a:p>
          <a:p>
            <a:pPr marL="285750" indent="-285750">
              <a:buFont typeface="Arial" panose="020B0604020202020204" pitchFamily="34" charset="0"/>
              <a:buChar char="•"/>
            </a:pPr>
            <a:r>
              <a:rPr lang="en-GB" dirty="0"/>
              <a:t>Each half term children will be tested on the spelling rules for their year group so you can track their progress across the year </a:t>
            </a:r>
          </a:p>
        </p:txBody>
      </p:sp>
      <p:pic>
        <p:nvPicPr>
          <p:cNvPr id="13" name="Picture 12">
            <a:extLst>
              <a:ext uri="{FF2B5EF4-FFF2-40B4-BE49-F238E27FC236}">
                <a16:creationId xmlns:a16="http://schemas.microsoft.com/office/drawing/2014/main" id="{D849E6CF-72B3-4420-82E9-9E9DE0F1363A}"/>
              </a:ext>
            </a:extLst>
          </p:cNvPr>
          <p:cNvPicPr>
            <a:picLocks noChangeAspect="1"/>
          </p:cNvPicPr>
          <p:nvPr/>
        </p:nvPicPr>
        <p:blipFill>
          <a:blip r:embed="rId4"/>
          <a:stretch>
            <a:fillRect/>
          </a:stretch>
        </p:blipFill>
        <p:spPr>
          <a:xfrm>
            <a:off x="279185" y="3768691"/>
            <a:ext cx="1540737" cy="1221730"/>
          </a:xfrm>
          <a:prstGeom prst="rect">
            <a:avLst/>
          </a:prstGeom>
        </p:spPr>
      </p:pic>
      <p:sp>
        <p:nvSpPr>
          <p:cNvPr id="14" name="TextBox 13">
            <a:extLst>
              <a:ext uri="{FF2B5EF4-FFF2-40B4-BE49-F238E27FC236}">
                <a16:creationId xmlns:a16="http://schemas.microsoft.com/office/drawing/2014/main" id="{BA4286DF-F715-4B8D-B521-270E735CEDBC}"/>
              </a:ext>
            </a:extLst>
          </p:cNvPr>
          <p:cNvSpPr txBox="1"/>
          <p:nvPr/>
        </p:nvSpPr>
        <p:spPr>
          <a:xfrm>
            <a:off x="2388092" y="3928369"/>
            <a:ext cx="2295618" cy="584775"/>
          </a:xfrm>
          <a:prstGeom prst="rect">
            <a:avLst/>
          </a:prstGeom>
          <a:noFill/>
        </p:spPr>
        <p:txBody>
          <a:bodyPr wrap="square" rtlCol="0">
            <a:spAutoFit/>
          </a:bodyPr>
          <a:lstStyle/>
          <a:p>
            <a:r>
              <a:rPr lang="en-GB" sz="3200" dirty="0"/>
              <a:t>Times Tables</a:t>
            </a:r>
            <a:r>
              <a:rPr lang="en-GB" dirty="0"/>
              <a:t> </a:t>
            </a:r>
          </a:p>
        </p:txBody>
      </p:sp>
      <p:sp>
        <p:nvSpPr>
          <p:cNvPr id="15" name="TextBox 14">
            <a:extLst>
              <a:ext uri="{FF2B5EF4-FFF2-40B4-BE49-F238E27FC236}">
                <a16:creationId xmlns:a16="http://schemas.microsoft.com/office/drawing/2014/main" id="{87FF6DF7-B6B5-43C8-83AF-6BA51BA6C934}"/>
              </a:ext>
            </a:extLst>
          </p:cNvPr>
          <p:cNvSpPr txBox="1"/>
          <p:nvPr/>
        </p:nvSpPr>
        <p:spPr>
          <a:xfrm>
            <a:off x="192720" y="5057124"/>
            <a:ext cx="5420556" cy="1754326"/>
          </a:xfrm>
          <a:prstGeom prst="rect">
            <a:avLst/>
          </a:prstGeom>
          <a:noFill/>
        </p:spPr>
        <p:txBody>
          <a:bodyPr wrap="square" rtlCol="0">
            <a:spAutoFit/>
          </a:bodyPr>
          <a:lstStyle/>
          <a:p>
            <a:pPr marL="285750" indent="-285750">
              <a:buFont typeface="Arial" panose="020B0604020202020204" pitchFamily="34" charset="0"/>
              <a:buChar char="•"/>
            </a:pPr>
            <a:r>
              <a:rPr lang="en-GB" dirty="0"/>
              <a:t>Children have their login for times table Rockstars in their reading record book </a:t>
            </a:r>
          </a:p>
          <a:p>
            <a:pPr marL="285750" indent="-285750">
              <a:buFont typeface="Arial" panose="020B0604020202020204" pitchFamily="34" charset="0"/>
              <a:buChar char="•"/>
            </a:pPr>
            <a:r>
              <a:rPr lang="en-GB" dirty="0"/>
              <a:t>We encourage daily practice of these using the fun and interactive games </a:t>
            </a:r>
          </a:p>
          <a:p>
            <a:pPr marL="285750" indent="-285750">
              <a:buFont typeface="Arial" panose="020B0604020202020204" pitchFamily="34" charset="0"/>
              <a:buChar char="•"/>
            </a:pPr>
            <a:r>
              <a:rPr lang="en-GB" dirty="0"/>
              <a:t>The amount of minutes they spend on here will be reported each half term</a:t>
            </a:r>
          </a:p>
        </p:txBody>
      </p:sp>
      <p:pic>
        <p:nvPicPr>
          <p:cNvPr id="16" name="Picture 15">
            <a:extLst>
              <a:ext uri="{FF2B5EF4-FFF2-40B4-BE49-F238E27FC236}">
                <a16:creationId xmlns:a16="http://schemas.microsoft.com/office/drawing/2014/main" id="{E9BF7246-79FA-4C62-941C-22B90FAEA887}"/>
              </a:ext>
            </a:extLst>
          </p:cNvPr>
          <p:cNvPicPr>
            <a:picLocks noChangeAspect="1"/>
          </p:cNvPicPr>
          <p:nvPr/>
        </p:nvPicPr>
        <p:blipFill>
          <a:blip r:embed="rId5"/>
          <a:stretch>
            <a:fillRect/>
          </a:stretch>
        </p:blipFill>
        <p:spPr>
          <a:xfrm>
            <a:off x="5900135" y="3793980"/>
            <a:ext cx="1583695" cy="1196441"/>
          </a:xfrm>
          <a:prstGeom prst="rect">
            <a:avLst/>
          </a:prstGeom>
        </p:spPr>
      </p:pic>
      <p:sp>
        <p:nvSpPr>
          <p:cNvPr id="17" name="TextBox 16">
            <a:extLst>
              <a:ext uri="{FF2B5EF4-FFF2-40B4-BE49-F238E27FC236}">
                <a16:creationId xmlns:a16="http://schemas.microsoft.com/office/drawing/2014/main" id="{1885063B-A985-4A45-B03E-8ABC4D56E6A0}"/>
              </a:ext>
            </a:extLst>
          </p:cNvPr>
          <p:cNvSpPr txBox="1"/>
          <p:nvPr/>
        </p:nvSpPr>
        <p:spPr>
          <a:xfrm>
            <a:off x="7808647" y="3951984"/>
            <a:ext cx="3670179" cy="584775"/>
          </a:xfrm>
          <a:prstGeom prst="rect">
            <a:avLst/>
          </a:prstGeom>
          <a:noFill/>
        </p:spPr>
        <p:txBody>
          <a:bodyPr wrap="square" rtlCol="0">
            <a:spAutoFit/>
          </a:bodyPr>
          <a:lstStyle/>
          <a:p>
            <a:r>
              <a:rPr lang="en-GB" sz="3200" dirty="0"/>
              <a:t>Number Fluency  </a:t>
            </a:r>
            <a:r>
              <a:rPr lang="en-GB" dirty="0"/>
              <a:t> </a:t>
            </a:r>
          </a:p>
        </p:txBody>
      </p:sp>
      <p:sp>
        <p:nvSpPr>
          <p:cNvPr id="18" name="TextBox 17">
            <a:extLst>
              <a:ext uri="{FF2B5EF4-FFF2-40B4-BE49-F238E27FC236}">
                <a16:creationId xmlns:a16="http://schemas.microsoft.com/office/drawing/2014/main" id="{4C850EB8-652E-4187-98E4-5E31C55CB7F8}"/>
              </a:ext>
            </a:extLst>
          </p:cNvPr>
          <p:cNvSpPr txBox="1"/>
          <p:nvPr/>
        </p:nvSpPr>
        <p:spPr>
          <a:xfrm>
            <a:off x="6096000" y="5149049"/>
            <a:ext cx="5444971" cy="1200329"/>
          </a:xfrm>
          <a:prstGeom prst="rect">
            <a:avLst/>
          </a:prstGeom>
          <a:noFill/>
        </p:spPr>
        <p:txBody>
          <a:bodyPr wrap="square" rtlCol="0">
            <a:spAutoFit/>
          </a:bodyPr>
          <a:lstStyle/>
          <a:p>
            <a:pPr marL="285750" indent="-285750">
              <a:buFont typeface="Arial" panose="020B0604020202020204" pitchFamily="34" charset="0"/>
              <a:buChar char="•"/>
            </a:pPr>
            <a:r>
              <a:rPr lang="en-GB" dirty="0"/>
              <a:t>Children have 4 sessions a week of number fluency, each half term they are tested against their year group objectives and their score will be reported in the half termly report </a:t>
            </a:r>
          </a:p>
        </p:txBody>
      </p:sp>
    </p:spTree>
    <p:extLst>
      <p:ext uri="{BB962C8B-B14F-4D97-AF65-F5344CB8AC3E}">
        <p14:creationId xmlns:p14="http://schemas.microsoft.com/office/powerpoint/2010/main" val="3724233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A6C051-AD54-41CC-BA3C-16582D2A7BA1}"/>
              </a:ext>
            </a:extLst>
          </p:cNvPr>
          <p:cNvSpPr txBox="1"/>
          <p:nvPr/>
        </p:nvSpPr>
        <p:spPr>
          <a:xfrm>
            <a:off x="692458" y="603682"/>
            <a:ext cx="4332303" cy="369332"/>
          </a:xfrm>
          <a:prstGeom prst="rect">
            <a:avLst/>
          </a:prstGeom>
          <a:noFill/>
        </p:spPr>
        <p:txBody>
          <a:bodyPr wrap="square" rtlCol="0">
            <a:spAutoFit/>
          </a:bodyPr>
          <a:lstStyle/>
          <a:p>
            <a:endParaRPr lang="en-GB" dirty="0"/>
          </a:p>
        </p:txBody>
      </p:sp>
      <p:pic>
        <p:nvPicPr>
          <p:cNvPr id="3" name="Picture 2">
            <a:extLst>
              <a:ext uri="{FF2B5EF4-FFF2-40B4-BE49-F238E27FC236}">
                <a16:creationId xmlns:a16="http://schemas.microsoft.com/office/drawing/2014/main" id="{2FC7CC6E-75AE-458D-96FC-67C67E9F693A}"/>
              </a:ext>
            </a:extLst>
          </p:cNvPr>
          <p:cNvPicPr>
            <a:picLocks noChangeAspect="1"/>
          </p:cNvPicPr>
          <p:nvPr/>
        </p:nvPicPr>
        <p:blipFill>
          <a:blip r:embed="rId2"/>
          <a:stretch>
            <a:fillRect/>
          </a:stretch>
        </p:blipFill>
        <p:spPr>
          <a:xfrm>
            <a:off x="255035" y="2109531"/>
            <a:ext cx="10599576" cy="1245092"/>
          </a:xfrm>
          <a:prstGeom prst="rect">
            <a:avLst/>
          </a:prstGeom>
        </p:spPr>
      </p:pic>
      <p:sp>
        <p:nvSpPr>
          <p:cNvPr id="4" name="TextBox 3">
            <a:extLst>
              <a:ext uri="{FF2B5EF4-FFF2-40B4-BE49-F238E27FC236}">
                <a16:creationId xmlns:a16="http://schemas.microsoft.com/office/drawing/2014/main" id="{FB83E464-CAC3-4FF9-AA9A-56EBBB728C13}"/>
              </a:ext>
            </a:extLst>
          </p:cNvPr>
          <p:cNvSpPr txBox="1"/>
          <p:nvPr/>
        </p:nvSpPr>
        <p:spPr>
          <a:xfrm>
            <a:off x="283028" y="1773233"/>
            <a:ext cx="3648270" cy="369332"/>
          </a:xfrm>
          <a:prstGeom prst="rect">
            <a:avLst/>
          </a:prstGeom>
          <a:noFill/>
        </p:spPr>
        <p:txBody>
          <a:bodyPr wrap="square" rtlCol="0">
            <a:spAutoFit/>
          </a:bodyPr>
          <a:lstStyle/>
          <a:p>
            <a:r>
              <a:rPr lang="en-GB" b="1" dirty="0"/>
              <a:t>Good Attendance 95% - 99% </a:t>
            </a:r>
          </a:p>
        </p:txBody>
      </p:sp>
      <p:pic>
        <p:nvPicPr>
          <p:cNvPr id="5" name="Picture 4">
            <a:extLst>
              <a:ext uri="{FF2B5EF4-FFF2-40B4-BE49-F238E27FC236}">
                <a16:creationId xmlns:a16="http://schemas.microsoft.com/office/drawing/2014/main" id="{45D722DA-A54B-4488-BBB1-93FF377DF443}"/>
              </a:ext>
            </a:extLst>
          </p:cNvPr>
          <p:cNvPicPr>
            <a:picLocks noChangeAspect="1"/>
          </p:cNvPicPr>
          <p:nvPr/>
        </p:nvPicPr>
        <p:blipFill>
          <a:blip r:embed="rId3"/>
          <a:stretch>
            <a:fillRect/>
          </a:stretch>
        </p:blipFill>
        <p:spPr>
          <a:xfrm>
            <a:off x="255035" y="3735343"/>
            <a:ext cx="10599576" cy="1283618"/>
          </a:xfrm>
          <a:prstGeom prst="rect">
            <a:avLst/>
          </a:prstGeom>
        </p:spPr>
      </p:pic>
      <p:sp>
        <p:nvSpPr>
          <p:cNvPr id="6" name="TextBox 5">
            <a:extLst>
              <a:ext uri="{FF2B5EF4-FFF2-40B4-BE49-F238E27FC236}">
                <a16:creationId xmlns:a16="http://schemas.microsoft.com/office/drawing/2014/main" id="{0F937F4A-655C-4143-9E7E-887C8BA6AC75}"/>
              </a:ext>
            </a:extLst>
          </p:cNvPr>
          <p:cNvSpPr txBox="1"/>
          <p:nvPr/>
        </p:nvSpPr>
        <p:spPr>
          <a:xfrm>
            <a:off x="361899" y="3366011"/>
            <a:ext cx="6113545" cy="369332"/>
          </a:xfrm>
          <a:prstGeom prst="rect">
            <a:avLst/>
          </a:prstGeom>
          <a:noFill/>
        </p:spPr>
        <p:txBody>
          <a:bodyPr wrap="square" rtlCol="0">
            <a:spAutoFit/>
          </a:bodyPr>
          <a:lstStyle/>
          <a:p>
            <a:r>
              <a:rPr lang="en-GB" b="1" dirty="0"/>
              <a:t>At risk of persistence absence 5-10% of sessions missed </a:t>
            </a:r>
          </a:p>
        </p:txBody>
      </p:sp>
      <p:pic>
        <p:nvPicPr>
          <p:cNvPr id="7" name="Picture 6">
            <a:extLst>
              <a:ext uri="{FF2B5EF4-FFF2-40B4-BE49-F238E27FC236}">
                <a16:creationId xmlns:a16="http://schemas.microsoft.com/office/drawing/2014/main" id="{D229FD71-77BE-409E-A445-C095B0ACF4BF}"/>
              </a:ext>
            </a:extLst>
          </p:cNvPr>
          <p:cNvPicPr>
            <a:picLocks noChangeAspect="1"/>
          </p:cNvPicPr>
          <p:nvPr/>
        </p:nvPicPr>
        <p:blipFill>
          <a:blip r:embed="rId4"/>
          <a:stretch>
            <a:fillRect/>
          </a:stretch>
        </p:blipFill>
        <p:spPr>
          <a:xfrm>
            <a:off x="471422" y="5416739"/>
            <a:ext cx="10436064" cy="1300484"/>
          </a:xfrm>
          <a:prstGeom prst="rect">
            <a:avLst/>
          </a:prstGeom>
        </p:spPr>
      </p:pic>
      <p:sp>
        <p:nvSpPr>
          <p:cNvPr id="8" name="TextBox 7">
            <a:extLst>
              <a:ext uri="{FF2B5EF4-FFF2-40B4-BE49-F238E27FC236}">
                <a16:creationId xmlns:a16="http://schemas.microsoft.com/office/drawing/2014/main" id="{70BB8A4C-3E84-4F3A-B100-94C1616ED20F}"/>
              </a:ext>
            </a:extLst>
          </p:cNvPr>
          <p:cNvSpPr txBox="1"/>
          <p:nvPr/>
        </p:nvSpPr>
        <p:spPr>
          <a:xfrm>
            <a:off x="283028" y="5018961"/>
            <a:ext cx="5324670" cy="369332"/>
          </a:xfrm>
          <a:prstGeom prst="rect">
            <a:avLst/>
          </a:prstGeom>
          <a:noFill/>
        </p:spPr>
        <p:txBody>
          <a:bodyPr wrap="square" rtlCol="0">
            <a:spAutoFit/>
          </a:bodyPr>
          <a:lstStyle/>
          <a:p>
            <a:r>
              <a:rPr lang="en-GB" b="1" dirty="0"/>
              <a:t>Persistent absence 10% or more sessions missed  </a:t>
            </a:r>
          </a:p>
        </p:txBody>
      </p:sp>
      <p:sp>
        <p:nvSpPr>
          <p:cNvPr id="9" name="TextBox 8">
            <a:extLst>
              <a:ext uri="{FF2B5EF4-FFF2-40B4-BE49-F238E27FC236}">
                <a16:creationId xmlns:a16="http://schemas.microsoft.com/office/drawing/2014/main" id="{98B67579-7675-4C5A-B074-935D60362275}"/>
              </a:ext>
            </a:extLst>
          </p:cNvPr>
          <p:cNvSpPr txBox="1"/>
          <p:nvPr/>
        </p:nvSpPr>
        <p:spPr>
          <a:xfrm>
            <a:off x="361900" y="441254"/>
            <a:ext cx="11590614"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Times New Roman"/>
                <a:cs typeface="Arial"/>
              </a:rPr>
              <a:t>Impact of attendance on attainment</a:t>
            </a:r>
          </a:p>
          <a:p>
            <a:r>
              <a:rPr lang="en-GB" dirty="0"/>
              <a:t>Good attendance is essential for your child’s learning and progress. Each missed session can create gaps in their understanding, which can build up over time and affect their overall achievement.</a:t>
            </a:r>
            <a:endParaRPr lang="en-US" dirty="0"/>
          </a:p>
        </p:txBody>
      </p:sp>
    </p:spTree>
    <p:extLst>
      <p:ext uri="{BB962C8B-B14F-4D97-AF65-F5344CB8AC3E}">
        <p14:creationId xmlns:p14="http://schemas.microsoft.com/office/powerpoint/2010/main" val="1234201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9CA50B-AB93-4259-A350-D4AB82016459}"/>
              </a:ext>
            </a:extLst>
          </p:cNvPr>
          <p:cNvSpPr txBox="1"/>
          <p:nvPr/>
        </p:nvSpPr>
        <p:spPr>
          <a:xfrm>
            <a:off x="396535" y="1038606"/>
            <a:ext cx="11398929" cy="5078313"/>
          </a:xfrm>
          <a:prstGeom prst="rect">
            <a:avLst/>
          </a:prstGeom>
          <a:noFill/>
        </p:spPr>
        <p:txBody>
          <a:bodyPr wrap="square" rtlCol="0">
            <a:spAutoFit/>
          </a:bodyPr>
          <a:lstStyle/>
          <a:p>
            <a:endParaRPr lang="en-GB" dirty="0"/>
          </a:p>
          <a:p>
            <a:endParaRPr lang="en-GB" dirty="0"/>
          </a:p>
          <a:p>
            <a:r>
              <a:rPr lang="en-GB" dirty="0"/>
              <a:t>We’ve recently noticed an increase in situations where children have been unkind to one another through messaging and group chats. We’re also seeing more children coming to school tired, often due to staying up late on devices. This can make it harder for them to fully engage in their learning during the day.</a:t>
            </a:r>
          </a:p>
          <a:p>
            <a:endParaRPr lang="en-GB" dirty="0"/>
          </a:p>
          <a:p>
            <a:r>
              <a:rPr lang="en-GB" dirty="0"/>
              <a:t>We know how challenging it can be to manage technology use at home, and we really appreciate your ongoing support. Here are a few ways you can help your child build healthy habits around technology:</a:t>
            </a:r>
          </a:p>
          <a:p>
            <a:endParaRPr lang="en-GB" dirty="0"/>
          </a:p>
          <a:p>
            <a:pPr marL="285750" indent="-285750">
              <a:buFont typeface="Arial" panose="020B0604020202020204" pitchFamily="34" charset="0"/>
              <a:buChar char="•"/>
            </a:pPr>
            <a:r>
              <a:rPr lang="en-GB" dirty="0"/>
              <a:t>Encourage device use in shared family spaces</a:t>
            </a:r>
          </a:p>
          <a:p>
            <a:pPr marL="285750" indent="-285750">
              <a:buFont typeface="Arial" panose="020B0604020202020204" pitchFamily="34" charset="0"/>
              <a:buChar char="•"/>
            </a:pPr>
            <a:r>
              <a:rPr lang="en-GB" dirty="0"/>
              <a:t>Keep devices out of bedrooms at bedtime</a:t>
            </a:r>
          </a:p>
          <a:p>
            <a:pPr marL="285750" indent="-285750">
              <a:buFont typeface="Arial" panose="020B0604020202020204" pitchFamily="34" charset="0"/>
              <a:buChar char="•"/>
            </a:pPr>
            <a:r>
              <a:rPr lang="en-GB" dirty="0"/>
              <a:t>Check phones regularly together and keep communication open</a:t>
            </a:r>
          </a:p>
          <a:p>
            <a:pPr marL="285750" indent="-285750">
              <a:buFont typeface="Arial" panose="020B0604020202020204" pitchFamily="34" charset="0"/>
              <a:buChar char="•"/>
            </a:pPr>
            <a:r>
              <a:rPr lang="en-GB" dirty="0"/>
              <a:t>Make sure parental controls are in place and up to date</a:t>
            </a:r>
          </a:p>
          <a:p>
            <a:pPr marL="285750" indent="-285750">
              <a:buFont typeface="Arial" panose="020B0604020202020204" pitchFamily="34" charset="0"/>
              <a:buChar char="•"/>
            </a:pPr>
            <a:r>
              <a:rPr lang="en-GB" dirty="0"/>
              <a:t>Stay informed about the apps and games your child is using, including the potential risks</a:t>
            </a:r>
          </a:p>
          <a:p>
            <a:pPr marL="285750" indent="-285750">
              <a:buFont typeface="Arial" panose="020B0604020202020204" pitchFamily="34" charset="0"/>
              <a:buChar char="•"/>
            </a:pPr>
            <a:r>
              <a:rPr lang="en-GB" dirty="0"/>
              <a:t>Have regular conversations about what they’re watching, and who they’re messaging or chatting with</a:t>
            </a:r>
          </a:p>
          <a:p>
            <a:r>
              <a:rPr lang="en-GB" dirty="0"/>
              <a:t>Thank you for working with us to support your child’s wellbeing and readiness to learn.</a:t>
            </a:r>
          </a:p>
          <a:p>
            <a:pPr marL="285750" indent="-285750">
              <a:buFont typeface="Arial" panose="020B0604020202020204" pitchFamily="34" charset="0"/>
              <a:buChar char="•"/>
            </a:pPr>
            <a:endParaRPr lang="en-GB" dirty="0"/>
          </a:p>
          <a:p>
            <a:endParaRPr lang="en-GB" dirty="0"/>
          </a:p>
        </p:txBody>
      </p:sp>
      <p:pic>
        <p:nvPicPr>
          <p:cNvPr id="3" name="Picture 2">
            <a:extLst>
              <a:ext uri="{FF2B5EF4-FFF2-40B4-BE49-F238E27FC236}">
                <a16:creationId xmlns:a16="http://schemas.microsoft.com/office/drawing/2014/main" id="{C0DF3065-E155-43E6-B6B5-A0A927559D19}"/>
              </a:ext>
            </a:extLst>
          </p:cNvPr>
          <p:cNvPicPr>
            <a:picLocks noChangeAspect="1"/>
          </p:cNvPicPr>
          <p:nvPr/>
        </p:nvPicPr>
        <p:blipFill>
          <a:blip r:embed="rId2"/>
          <a:stretch>
            <a:fillRect/>
          </a:stretch>
        </p:blipFill>
        <p:spPr>
          <a:xfrm>
            <a:off x="1100307" y="5871616"/>
            <a:ext cx="784634" cy="737790"/>
          </a:xfrm>
          <a:prstGeom prst="rect">
            <a:avLst/>
          </a:prstGeom>
        </p:spPr>
      </p:pic>
      <p:sp>
        <p:nvSpPr>
          <p:cNvPr id="4" name="TextBox 3">
            <a:extLst>
              <a:ext uri="{FF2B5EF4-FFF2-40B4-BE49-F238E27FC236}">
                <a16:creationId xmlns:a16="http://schemas.microsoft.com/office/drawing/2014/main" id="{81ADD8A6-420A-4CB5-A8D1-95571A5E6D64}"/>
              </a:ext>
            </a:extLst>
          </p:cNvPr>
          <p:cNvSpPr txBox="1"/>
          <p:nvPr/>
        </p:nvSpPr>
        <p:spPr>
          <a:xfrm>
            <a:off x="1932763" y="5971384"/>
            <a:ext cx="1917577" cy="646331"/>
          </a:xfrm>
          <a:prstGeom prst="rect">
            <a:avLst/>
          </a:prstGeom>
          <a:noFill/>
        </p:spPr>
        <p:txBody>
          <a:bodyPr wrap="square" rtlCol="0">
            <a:spAutoFit/>
          </a:bodyPr>
          <a:lstStyle/>
          <a:p>
            <a:r>
              <a:rPr lang="en-GB" b="1" dirty="0"/>
              <a:t>Snap chat </a:t>
            </a:r>
          </a:p>
          <a:p>
            <a:r>
              <a:rPr lang="en-GB" b="1" dirty="0"/>
              <a:t>Age 13 </a:t>
            </a:r>
          </a:p>
        </p:txBody>
      </p:sp>
      <p:pic>
        <p:nvPicPr>
          <p:cNvPr id="5" name="Picture 4">
            <a:extLst>
              <a:ext uri="{FF2B5EF4-FFF2-40B4-BE49-F238E27FC236}">
                <a16:creationId xmlns:a16="http://schemas.microsoft.com/office/drawing/2014/main" id="{EED3D4E8-8E6F-4461-A1B8-CCD1B5B2682D}"/>
              </a:ext>
            </a:extLst>
          </p:cNvPr>
          <p:cNvPicPr>
            <a:picLocks noChangeAspect="1"/>
          </p:cNvPicPr>
          <p:nvPr/>
        </p:nvPicPr>
        <p:blipFill>
          <a:blip r:embed="rId3"/>
          <a:stretch>
            <a:fillRect/>
          </a:stretch>
        </p:blipFill>
        <p:spPr>
          <a:xfrm>
            <a:off x="3850340" y="5871616"/>
            <a:ext cx="720173" cy="828803"/>
          </a:xfrm>
          <a:prstGeom prst="rect">
            <a:avLst/>
          </a:prstGeom>
        </p:spPr>
      </p:pic>
      <p:sp>
        <p:nvSpPr>
          <p:cNvPr id="6" name="TextBox 5">
            <a:extLst>
              <a:ext uri="{FF2B5EF4-FFF2-40B4-BE49-F238E27FC236}">
                <a16:creationId xmlns:a16="http://schemas.microsoft.com/office/drawing/2014/main" id="{947BFB27-AB77-4F16-94AA-996748AED378}"/>
              </a:ext>
            </a:extLst>
          </p:cNvPr>
          <p:cNvSpPr txBox="1"/>
          <p:nvPr/>
        </p:nvSpPr>
        <p:spPr>
          <a:xfrm>
            <a:off x="4683520" y="5962851"/>
            <a:ext cx="1917577" cy="646331"/>
          </a:xfrm>
          <a:prstGeom prst="rect">
            <a:avLst/>
          </a:prstGeom>
          <a:noFill/>
        </p:spPr>
        <p:txBody>
          <a:bodyPr wrap="square" rtlCol="0">
            <a:spAutoFit/>
          </a:bodyPr>
          <a:lstStyle/>
          <a:p>
            <a:r>
              <a:rPr lang="en-GB" b="1" dirty="0"/>
              <a:t>Tik Tok</a:t>
            </a:r>
          </a:p>
          <a:p>
            <a:r>
              <a:rPr lang="en-GB" b="1" dirty="0"/>
              <a:t>Age 13 </a:t>
            </a:r>
          </a:p>
        </p:txBody>
      </p:sp>
      <p:pic>
        <p:nvPicPr>
          <p:cNvPr id="7" name="Picture 6">
            <a:extLst>
              <a:ext uri="{FF2B5EF4-FFF2-40B4-BE49-F238E27FC236}">
                <a16:creationId xmlns:a16="http://schemas.microsoft.com/office/drawing/2014/main" id="{3FF75174-078A-4813-B8F3-FBE72DEF2E37}"/>
              </a:ext>
            </a:extLst>
          </p:cNvPr>
          <p:cNvPicPr>
            <a:picLocks noChangeAspect="1"/>
          </p:cNvPicPr>
          <p:nvPr/>
        </p:nvPicPr>
        <p:blipFill>
          <a:blip r:embed="rId4"/>
          <a:stretch>
            <a:fillRect/>
          </a:stretch>
        </p:blipFill>
        <p:spPr>
          <a:xfrm>
            <a:off x="6488090" y="5853205"/>
            <a:ext cx="875736" cy="755977"/>
          </a:xfrm>
          <a:prstGeom prst="rect">
            <a:avLst/>
          </a:prstGeom>
        </p:spPr>
      </p:pic>
      <p:sp>
        <p:nvSpPr>
          <p:cNvPr id="8" name="TextBox 7">
            <a:extLst>
              <a:ext uri="{FF2B5EF4-FFF2-40B4-BE49-F238E27FC236}">
                <a16:creationId xmlns:a16="http://schemas.microsoft.com/office/drawing/2014/main" id="{1A5FAAD2-932A-4DFF-935D-C31B698418A5}"/>
              </a:ext>
            </a:extLst>
          </p:cNvPr>
          <p:cNvSpPr txBox="1"/>
          <p:nvPr/>
        </p:nvSpPr>
        <p:spPr>
          <a:xfrm>
            <a:off x="7559885" y="5871616"/>
            <a:ext cx="1917577" cy="646331"/>
          </a:xfrm>
          <a:prstGeom prst="rect">
            <a:avLst/>
          </a:prstGeom>
          <a:noFill/>
        </p:spPr>
        <p:txBody>
          <a:bodyPr wrap="square" rtlCol="0">
            <a:spAutoFit/>
          </a:bodyPr>
          <a:lstStyle/>
          <a:p>
            <a:r>
              <a:rPr lang="en-GB" b="1" dirty="0" err="1"/>
              <a:t>Whatsapp</a:t>
            </a:r>
            <a:endParaRPr lang="en-GB" b="1" dirty="0"/>
          </a:p>
          <a:p>
            <a:r>
              <a:rPr lang="en-GB" b="1" dirty="0"/>
              <a:t>Age 13 </a:t>
            </a:r>
          </a:p>
        </p:txBody>
      </p:sp>
      <p:pic>
        <p:nvPicPr>
          <p:cNvPr id="9" name="Picture 8">
            <a:extLst>
              <a:ext uri="{FF2B5EF4-FFF2-40B4-BE49-F238E27FC236}">
                <a16:creationId xmlns:a16="http://schemas.microsoft.com/office/drawing/2014/main" id="{1DD1608F-6A7D-47BE-B361-4ED64C35C518}"/>
              </a:ext>
            </a:extLst>
          </p:cNvPr>
          <p:cNvPicPr>
            <a:picLocks noChangeAspect="1"/>
          </p:cNvPicPr>
          <p:nvPr/>
        </p:nvPicPr>
        <p:blipFill>
          <a:blip r:embed="rId5"/>
          <a:stretch>
            <a:fillRect/>
          </a:stretch>
        </p:blipFill>
        <p:spPr>
          <a:xfrm>
            <a:off x="396535" y="248594"/>
            <a:ext cx="799402" cy="1234897"/>
          </a:xfrm>
          <a:prstGeom prst="rect">
            <a:avLst/>
          </a:prstGeom>
        </p:spPr>
      </p:pic>
      <p:sp>
        <p:nvSpPr>
          <p:cNvPr id="10" name="Rectangle 9">
            <a:extLst>
              <a:ext uri="{FF2B5EF4-FFF2-40B4-BE49-F238E27FC236}">
                <a16:creationId xmlns:a16="http://schemas.microsoft.com/office/drawing/2014/main" id="{5BB701FB-0ADA-42BF-BDD0-87D5131CD00D}"/>
              </a:ext>
            </a:extLst>
          </p:cNvPr>
          <p:cNvSpPr/>
          <p:nvPr/>
        </p:nvSpPr>
        <p:spPr>
          <a:xfrm>
            <a:off x="2463509" y="655988"/>
            <a:ext cx="9459202" cy="646331"/>
          </a:xfrm>
          <a:prstGeom prst="rect">
            <a:avLst/>
          </a:prstGeom>
        </p:spPr>
        <p:txBody>
          <a:bodyPr wrap="square">
            <a:spAutoFit/>
          </a:bodyPr>
          <a:lstStyle/>
          <a:p>
            <a:r>
              <a:rPr lang="en-GB" dirty="0"/>
              <a:t>Children and parents will need to sign a phone contract before your child can bring their phone into school.</a:t>
            </a:r>
          </a:p>
        </p:txBody>
      </p:sp>
    </p:spTree>
    <p:extLst>
      <p:ext uri="{BB962C8B-B14F-4D97-AF65-F5344CB8AC3E}">
        <p14:creationId xmlns:p14="http://schemas.microsoft.com/office/powerpoint/2010/main" val="17565569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0ED753-74EC-4E3F-B072-99D613A9C086}"/>
              </a:ext>
            </a:extLst>
          </p:cNvPr>
          <p:cNvSpPr txBox="1"/>
          <p:nvPr/>
        </p:nvSpPr>
        <p:spPr>
          <a:xfrm>
            <a:off x="3600487" y="2650281"/>
            <a:ext cx="5401287" cy="1107996"/>
          </a:xfrm>
          <a:prstGeom prst="rect">
            <a:avLst/>
          </a:prstGeom>
          <a:noFill/>
        </p:spPr>
        <p:txBody>
          <a:bodyPr wrap="none" rtlCol="0">
            <a:spAutoFit/>
          </a:bodyPr>
          <a:lstStyle/>
          <a:p>
            <a:r>
              <a:rPr lang="en-GB" sz="6600" dirty="0"/>
              <a:t>Any questions?</a:t>
            </a:r>
          </a:p>
        </p:txBody>
      </p:sp>
    </p:spTree>
    <p:extLst>
      <p:ext uri="{BB962C8B-B14F-4D97-AF65-F5344CB8AC3E}">
        <p14:creationId xmlns:p14="http://schemas.microsoft.com/office/powerpoint/2010/main" val="8156720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3F97D97ACDBEE44A00C1B14981B2BDF" ma:contentTypeVersion="4" ma:contentTypeDescription="Create a new document." ma:contentTypeScope="" ma:versionID="6a484ebe0e3be0353f093a7ae5ba7465">
  <xsd:schema xmlns:xsd="http://www.w3.org/2001/XMLSchema" xmlns:xs="http://www.w3.org/2001/XMLSchema" xmlns:p="http://schemas.microsoft.com/office/2006/metadata/properties" xmlns:ns3="95718a0b-bb17-4e2e-9e7d-286df04234e7" targetNamespace="http://schemas.microsoft.com/office/2006/metadata/properties" ma:root="true" ma:fieldsID="762e26c4c62b3de120c83761e3f70c99" ns3:_="">
    <xsd:import namespace="95718a0b-bb17-4e2e-9e7d-286df04234e7"/>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718a0b-bb17-4e2e-9e7d-286df04234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FFCE5A6-9C0D-4CE1-BAB5-51BB2B42127A}">
  <ds:schemaRefs>
    <ds:schemaRef ds:uri="http://schemas.openxmlformats.org/package/2006/metadata/core-properties"/>
    <ds:schemaRef ds:uri="http://schemas.microsoft.com/office/2006/documentManagement/types"/>
    <ds:schemaRef ds:uri="95718a0b-bb17-4e2e-9e7d-286df04234e7"/>
    <ds:schemaRef ds:uri="http://purl.org/dc/elements/1.1/"/>
    <ds:schemaRef ds:uri="http://schemas.microsoft.com/office/2006/metadata/properties"/>
    <ds:schemaRef ds:uri="http://purl.org/dc/term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1D146E02-B157-41FB-A734-9FA4319FA3D4}">
  <ds:schemaRefs>
    <ds:schemaRef ds:uri="http://schemas.microsoft.com/sharepoint/v3/contenttype/forms"/>
  </ds:schemaRefs>
</ds:datastoreItem>
</file>

<file path=customXml/itemProps3.xml><?xml version="1.0" encoding="utf-8"?>
<ds:datastoreItem xmlns:ds="http://schemas.openxmlformats.org/officeDocument/2006/customXml" ds:itemID="{7C065399-8092-4CB7-94E8-7FECAE95EB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718a0b-bb17-4e2e-9e7d-286df04234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18459</TotalTime>
  <Words>1723</Words>
  <Application>Microsoft Office PowerPoint</Application>
  <PresentationFormat>Widescreen</PresentationFormat>
  <Paragraphs>174</Paragraphs>
  <Slides>15</Slides>
  <Notes>1</Notes>
  <HiddenSlides>2</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 Light</vt:lpstr>
      <vt:lpstr>SassoonPrimaryInfant</vt:lpstr>
      <vt:lpstr>Segoe UI</vt:lpstr>
      <vt:lpstr>Segoe UI Light</vt:lpstr>
      <vt:lpstr>Times New Roman</vt:lpstr>
      <vt:lpstr>Office Theme</vt:lpstr>
      <vt:lpstr>Welcome to Year 4</vt:lpstr>
      <vt:lpstr>PowerPoint Presentation</vt:lpstr>
      <vt:lpstr>PowerPoint Presentation</vt:lpstr>
      <vt:lpstr>Every 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Wood</dc:creator>
  <cp:lastModifiedBy>Hannah Wood</cp:lastModifiedBy>
  <cp:revision>45</cp:revision>
  <dcterms:created xsi:type="dcterms:W3CDTF">2022-11-25T12:34:18Z</dcterms:created>
  <dcterms:modified xsi:type="dcterms:W3CDTF">2025-09-29T07:23:13Z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0x01010013F97D97ACDBEE44A00C1B14981B2BDF</vt:lpwstr>
  </property>
  <property fmtid="{D5CDD505-2E9C-101B-9397-08002B2CF9AE}" pid="3" name="MediaServiceImageTags">
    <vt:lpwstr/>
  </property>
</Properties>
</file>