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4" r:id="rId4"/>
  </p:sldMasterIdLst>
  <p:sldIdLst>
    <p:sldId id="256" r:id="rId5"/>
    <p:sldId id="259" r:id="rId6"/>
    <p:sldId id="257" r:id="rId7"/>
    <p:sldId id="258" r:id="rId8"/>
    <p:sldId id="260" r:id="rId9"/>
    <p:sldId id="261" r:id="rId10"/>
    <p:sldId id="262" r:id="rId11"/>
    <p:sldId id="263" r:id="rId12"/>
    <p:sldId id="334" r:id="rId13"/>
    <p:sldId id="331" r:id="rId14"/>
    <p:sldId id="332" r:id="rId15"/>
    <p:sldId id="333" r:id="rId16"/>
    <p:sldId id="335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68DF"/>
    <a:srgbClr val="DBFA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FB8D9FB-5F71-884C-A312-8014FB1154C1}" v="1003" dt="2025-10-19T13:15:10.893"/>
  </p1510:revLst>
</p1510:revInfo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6" d="100"/>
          <a:sy n="76" d="100"/>
        </p:scale>
        <p:origin x="72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36572C-A747-46E1-9319-B179D67E5BA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CB402CA4-1FD0-4217-80EB-3289B9C0E73B}">
      <dgm:prSet/>
      <dgm:spPr/>
      <dgm:t>
        <a:bodyPr/>
        <a:lstStyle/>
        <a:p>
          <a:r>
            <a:rPr lang="en-US" dirty="0"/>
            <a:t>Reading is the key to unlocking a child's wider learning</a:t>
          </a:r>
        </a:p>
      </dgm:t>
    </dgm:pt>
    <dgm:pt modelId="{0F8A2EEF-510D-436B-9FD0-2B105320DCE0}" type="parTrans" cxnId="{77B0F984-E54E-4E3E-90D8-D1DB8B528CE7}">
      <dgm:prSet/>
      <dgm:spPr/>
      <dgm:t>
        <a:bodyPr/>
        <a:lstStyle/>
        <a:p>
          <a:endParaRPr lang="en-US"/>
        </a:p>
      </dgm:t>
    </dgm:pt>
    <dgm:pt modelId="{6F65F9DB-7D22-41D5-B431-F1C0022A3359}" type="sibTrans" cxnId="{77B0F984-E54E-4E3E-90D8-D1DB8B528CE7}">
      <dgm:prSet/>
      <dgm:spPr/>
      <dgm:t>
        <a:bodyPr/>
        <a:lstStyle/>
        <a:p>
          <a:endParaRPr lang="en-US"/>
        </a:p>
      </dgm:t>
    </dgm:pt>
    <dgm:pt modelId="{6BC42501-FB11-4D8B-BCEA-86841109BFFA}">
      <dgm:prSet/>
      <dgm:spPr/>
      <dgm:t>
        <a:bodyPr/>
        <a:lstStyle/>
        <a:p>
          <a:r>
            <a:rPr lang="en-US" dirty="0"/>
            <a:t>Reading helps build children's vocabulary, imagination and understanding of the world around them</a:t>
          </a:r>
        </a:p>
      </dgm:t>
    </dgm:pt>
    <dgm:pt modelId="{67D1C086-70B9-4BF2-AF9A-73C281DDECE1}" type="parTrans" cxnId="{CA4BDFBE-53EE-4EDC-A012-A0E5E4C90627}">
      <dgm:prSet/>
      <dgm:spPr/>
      <dgm:t>
        <a:bodyPr/>
        <a:lstStyle/>
        <a:p>
          <a:endParaRPr lang="en-US"/>
        </a:p>
      </dgm:t>
    </dgm:pt>
    <dgm:pt modelId="{B698F9C6-03E0-47C6-B637-1C92DDA337F5}" type="sibTrans" cxnId="{CA4BDFBE-53EE-4EDC-A012-A0E5E4C90627}">
      <dgm:prSet/>
      <dgm:spPr/>
      <dgm:t>
        <a:bodyPr/>
        <a:lstStyle/>
        <a:p>
          <a:endParaRPr lang="en-US"/>
        </a:p>
      </dgm:t>
    </dgm:pt>
    <dgm:pt modelId="{06ECC7E9-092B-4960-B8EE-5331056174ED}">
      <dgm:prSet/>
      <dgm:spPr/>
      <dgm:t>
        <a:bodyPr/>
        <a:lstStyle/>
        <a:p>
          <a:r>
            <a:rPr lang="en-US" dirty="0"/>
            <a:t>At Whitley Park we help children learn </a:t>
          </a:r>
          <a:r>
            <a:rPr lang="en-US" dirty="0">
              <a:latin typeface="Seaford"/>
            </a:rPr>
            <a:t>to</a:t>
          </a:r>
          <a:r>
            <a:rPr lang="en-US" dirty="0"/>
            <a:t> decode words, build fluency and nurture a love for reading and story books.</a:t>
          </a:r>
        </a:p>
      </dgm:t>
    </dgm:pt>
    <dgm:pt modelId="{4708B2EC-3CC0-4FE4-ADAC-C21170407C3D}" type="parTrans" cxnId="{AFB385AC-246F-4430-809B-51CC86CD6F40}">
      <dgm:prSet/>
      <dgm:spPr/>
      <dgm:t>
        <a:bodyPr/>
        <a:lstStyle/>
        <a:p>
          <a:endParaRPr lang="en-US"/>
        </a:p>
      </dgm:t>
    </dgm:pt>
    <dgm:pt modelId="{3EEE6599-B503-4D8C-91FD-115DE2A6BE7D}" type="sibTrans" cxnId="{AFB385AC-246F-4430-809B-51CC86CD6F40}">
      <dgm:prSet/>
      <dgm:spPr/>
      <dgm:t>
        <a:bodyPr/>
        <a:lstStyle/>
        <a:p>
          <a:endParaRPr lang="en-US"/>
        </a:p>
      </dgm:t>
    </dgm:pt>
    <dgm:pt modelId="{54C53560-FBB5-409A-8CB6-01AD45882839}" type="pres">
      <dgm:prSet presAssocID="{8F36572C-A747-46E1-9319-B179D67E5BA0}" presName="root" presStyleCnt="0">
        <dgm:presLayoutVars>
          <dgm:dir/>
          <dgm:resizeHandles val="exact"/>
        </dgm:presLayoutVars>
      </dgm:prSet>
      <dgm:spPr/>
    </dgm:pt>
    <dgm:pt modelId="{9B535C2E-C960-4F4F-A1B6-0D15AAA3CBE5}" type="pres">
      <dgm:prSet presAssocID="{CB402CA4-1FD0-4217-80EB-3289B9C0E73B}" presName="compNode" presStyleCnt="0"/>
      <dgm:spPr/>
    </dgm:pt>
    <dgm:pt modelId="{2A25FFBD-FEDD-4576-9F34-B962FF32778C}" type="pres">
      <dgm:prSet presAssocID="{CB402CA4-1FD0-4217-80EB-3289B9C0E73B}" presName="bgRect" presStyleLbl="bgShp" presStyleIdx="0" presStyleCnt="3"/>
      <dgm:spPr/>
    </dgm:pt>
    <dgm:pt modelId="{0976D55F-C801-43FB-A94B-BBEA1E757CE7}" type="pres">
      <dgm:prSet presAssocID="{CB402CA4-1FD0-4217-80EB-3289B9C0E73B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ey"/>
        </a:ext>
      </dgm:extLst>
    </dgm:pt>
    <dgm:pt modelId="{10F4CBE6-529E-4393-9005-86E341FC9730}" type="pres">
      <dgm:prSet presAssocID="{CB402CA4-1FD0-4217-80EB-3289B9C0E73B}" presName="spaceRect" presStyleCnt="0"/>
      <dgm:spPr/>
    </dgm:pt>
    <dgm:pt modelId="{12641C97-F09F-4875-946C-959122BE3CF3}" type="pres">
      <dgm:prSet presAssocID="{CB402CA4-1FD0-4217-80EB-3289B9C0E73B}" presName="parTx" presStyleLbl="revTx" presStyleIdx="0" presStyleCnt="3">
        <dgm:presLayoutVars>
          <dgm:chMax val="0"/>
          <dgm:chPref val="0"/>
        </dgm:presLayoutVars>
      </dgm:prSet>
      <dgm:spPr/>
    </dgm:pt>
    <dgm:pt modelId="{99B91161-86C1-4A04-AF31-4D25F12E4B29}" type="pres">
      <dgm:prSet presAssocID="{6F65F9DB-7D22-41D5-B431-F1C0022A3359}" presName="sibTrans" presStyleCnt="0"/>
      <dgm:spPr/>
    </dgm:pt>
    <dgm:pt modelId="{B3097FFF-F7C3-47FE-BF4B-8B3C95278CE7}" type="pres">
      <dgm:prSet presAssocID="{6BC42501-FB11-4D8B-BCEA-86841109BFFA}" presName="compNode" presStyleCnt="0"/>
      <dgm:spPr/>
    </dgm:pt>
    <dgm:pt modelId="{147BAC3D-9167-4D95-A9AD-0BE55769F7A3}" type="pres">
      <dgm:prSet presAssocID="{6BC42501-FB11-4D8B-BCEA-86841109BFFA}" presName="bgRect" presStyleLbl="bgShp" presStyleIdx="1" presStyleCnt="3"/>
      <dgm:spPr/>
    </dgm:pt>
    <dgm:pt modelId="{0E3E8B58-3E79-4FC3-8B6F-C700853E5834}" type="pres">
      <dgm:prSet presAssocID="{6BC42501-FB11-4D8B-BCEA-86841109BFF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37009FD6-829D-4F42-952B-EFC380F463BB}" type="pres">
      <dgm:prSet presAssocID="{6BC42501-FB11-4D8B-BCEA-86841109BFFA}" presName="spaceRect" presStyleCnt="0"/>
      <dgm:spPr/>
    </dgm:pt>
    <dgm:pt modelId="{705D9329-9326-407E-92F6-3B8EE2D16261}" type="pres">
      <dgm:prSet presAssocID="{6BC42501-FB11-4D8B-BCEA-86841109BFFA}" presName="parTx" presStyleLbl="revTx" presStyleIdx="1" presStyleCnt="3">
        <dgm:presLayoutVars>
          <dgm:chMax val="0"/>
          <dgm:chPref val="0"/>
        </dgm:presLayoutVars>
      </dgm:prSet>
      <dgm:spPr/>
    </dgm:pt>
    <dgm:pt modelId="{587475D5-6EE6-445F-A3CB-F95F9C02DE66}" type="pres">
      <dgm:prSet presAssocID="{B698F9C6-03E0-47C6-B637-1C92DDA337F5}" presName="sibTrans" presStyleCnt="0"/>
      <dgm:spPr/>
    </dgm:pt>
    <dgm:pt modelId="{7E3F1E91-9AAB-4EFC-87EC-B751D7BF5E6B}" type="pres">
      <dgm:prSet presAssocID="{06ECC7E9-092B-4960-B8EE-5331056174ED}" presName="compNode" presStyleCnt="0"/>
      <dgm:spPr/>
    </dgm:pt>
    <dgm:pt modelId="{B8480DFC-D0B9-454D-BAD5-2B37B2B07AEB}" type="pres">
      <dgm:prSet presAssocID="{06ECC7E9-092B-4960-B8EE-5331056174ED}" presName="bgRect" presStyleLbl="bgShp" presStyleIdx="2" presStyleCnt="3"/>
      <dgm:spPr/>
    </dgm:pt>
    <dgm:pt modelId="{8854F2BB-130B-42A3-A759-054D71CCB4C1}" type="pres">
      <dgm:prSet presAssocID="{06ECC7E9-092B-4960-B8EE-5331056174ED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EA70B486-C364-400D-95EA-CF3AC16856DC}" type="pres">
      <dgm:prSet presAssocID="{06ECC7E9-092B-4960-B8EE-5331056174ED}" presName="spaceRect" presStyleCnt="0"/>
      <dgm:spPr/>
    </dgm:pt>
    <dgm:pt modelId="{91C32C29-F6CC-4F5D-A0C7-5D37C38A95EA}" type="pres">
      <dgm:prSet presAssocID="{06ECC7E9-092B-4960-B8EE-5331056174ED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7C92F50F-3043-493C-9317-08334486CE0F}" type="presOf" srcId="{6BC42501-FB11-4D8B-BCEA-86841109BFFA}" destId="{705D9329-9326-407E-92F6-3B8EE2D16261}" srcOrd="0" destOrd="0" presId="urn:microsoft.com/office/officeart/2018/2/layout/IconVerticalSolidList"/>
    <dgm:cxn modelId="{D4124C6D-DCEA-4F10-8B09-A95ECE56C855}" type="presOf" srcId="{06ECC7E9-092B-4960-B8EE-5331056174ED}" destId="{91C32C29-F6CC-4F5D-A0C7-5D37C38A95EA}" srcOrd="0" destOrd="0" presId="urn:microsoft.com/office/officeart/2018/2/layout/IconVerticalSolidList"/>
    <dgm:cxn modelId="{77B0F984-E54E-4E3E-90D8-D1DB8B528CE7}" srcId="{8F36572C-A747-46E1-9319-B179D67E5BA0}" destId="{CB402CA4-1FD0-4217-80EB-3289B9C0E73B}" srcOrd="0" destOrd="0" parTransId="{0F8A2EEF-510D-436B-9FD0-2B105320DCE0}" sibTransId="{6F65F9DB-7D22-41D5-B431-F1C0022A3359}"/>
    <dgm:cxn modelId="{AFB385AC-246F-4430-809B-51CC86CD6F40}" srcId="{8F36572C-A747-46E1-9319-B179D67E5BA0}" destId="{06ECC7E9-092B-4960-B8EE-5331056174ED}" srcOrd="2" destOrd="0" parTransId="{4708B2EC-3CC0-4FE4-ADAC-C21170407C3D}" sibTransId="{3EEE6599-B503-4D8C-91FD-115DE2A6BE7D}"/>
    <dgm:cxn modelId="{CA4BDFBE-53EE-4EDC-A012-A0E5E4C90627}" srcId="{8F36572C-A747-46E1-9319-B179D67E5BA0}" destId="{6BC42501-FB11-4D8B-BCEA-86841109BFFA}" srcOrd="1" destOrd="0" parTransId="{67D1C086-70B9-4BF2-AF9A-73C281DDECE1}" sibTransId="{B698F9C6-03E0-47C6-B637-1C92DDA337F5}"/>
    <dgm:cxn modelId="{0F0417C7-6F63-40A0-AAE5-F7E9C8E448D2}" type="presOf" srcId="{CB402CA4-1FD0-4217-80EB-3289B9C0E73B}" destId="{12641C97-F09F-4875-946C-959122BE3CF3}" srcOrd="0" destOrd="0" presId="urn:microsoft.com/office/officeart/2018/2/layout/IconVerticalSolidList"/>
    <dgm:cxn modelId="{7C81E1D4-CD9F-4986-85F6-A4105201F147}" type="presOf" srcId="{8F36572C-A747-46E1-9319-B179D67E5BA0}" destId="{54C53560-FBB5-409A-8CB6-01AD45882839}" srcOrd="0" destOrd="0" presId="urn:microsoft.com/office/officeart/2018/2/layout/IconVerticalSolidList"/>
    <dgm:cxn modelId="{3F5FDAA9-E28B-4C3A-967E-49DA06417B1F}" type="presParOf" srcId="{54C53560-FBB5-409A-8CB6-01AD45882839}" destId="{9B535C2E-C960-4F4F-A1B6-0D15AAA3CBE5}" srcOrd="0" destOrd="0" presId="urn:microsoft.com/office/officeart/2018/2/layout/IconVerticalSolidList"/>
    <dgm:cxn modelId="{A4D69303-FFCE-4E29-BEDC-B756F8388EE3}" type="presParOf" srcId="{9B535C2E-C960-4F4F-A1B6-0D15AAA3CBE5}" destId="{2A25FFBD-FEDD-4576-9F34-B962FF32778C}" srcOrd="0" destOrd="0" presId="urn:microsoft.com/office/officeart/2018/2/layout/IconVerticalSolidList"/>
    <dgm:cxn modelId="{4D935191-C988-4A2E-8945-C9BE05579DC6}" type="presParOf" srcId="{9B535C2E-C960-4F4F-A1B6-0D15AAA3CBE5}" destId="{0976D55F-C801-43FB-A94B-BBEA1E757CE7}" srcOrd="1" destOrd="0" presId="urn:microsoft.com/office/officeart/2018/2/layout/IconVerticalSolidList"/>
    <dgm:cxn modelId="{340649EE-7F07-4D43-ADB6-F2BB8B672395}" type="presParOf" srcId="{9B535C2E-C960-4F4F-A1B6-0D15AAA3CBE5}" destId="{10F4CBE6-529E-4393-9005-86E341FC9730}" srcOrd="2" destOrd="0" presId="urn:microsoft.com/office/officeart/2018/2/layout/IconVerticalSolidList"/>
    <dgm:cxn modelId="{B0AFBF21-EAF3-47DC-B803-CBC6A3CC4214}" type="presParOf" srcId="{9B535C2E-C960-4F4F-A1B6-0D15AAA3CBE5}" destId="{12641C97-F09F-4875-946C-959122BE3CF3}" srcOrd="3" destOrd="0" presId="urn:microsoft.com/office/officeart/2018/2/layout/IconVerticalSolidList"/>
    <dgm:cxn modelId="{323466C0-FBFF-4999-9BAD-DB2BEF3EF28C}" type="presParOf" srcId="{54C53560-FBB5-409A-8CB6-01AD45882839}" destId="{99B91161-86C1-4A04-AF31-4D25F12E4B29}" srcOrd="1" destOrd="0" presId="urn:microsoft.com/office/officeart/2018/2/layout/IconVerticalSolidList"/>
    <dgm:cxn modelId="{AAD0C390-DCAA-4CE7-AA45-021411BBF628}" type="presParOf" srcId="{54C53560-FBB5-409A-8CB6-01AD45882839}" destId="{B3097FFF-F7C3-47FE-BF4B-8B3C95278CE7}" srcOrd="2" destOrd="0" presId="urn:microsoft.com/office/officeart/2018/2/layout/IconVerticalSolidList"/>
    <dgm:cxn modelId="{469AD89D-BBCE-4754-A1A8-8CD34C54676D}" type="presParOf" srcId="{B3097FFF-F7C3-47FE-BF4B-8B3C95278CE7}" destId="{147BAC3D-9167-4D95-A9AD-0BE55769F7A3}" srcOrd="0" destOrd="0" presId="urn:microsoft.com/office/officeart/2018/2/layout/IconVerticalSolidList"/>
    <dgm:cxn modelId="{DC2DFFF7-4184-4723-B4F9-561F35117A68}" type="presParOf" srcId="{B3097FFF-F7C3-47FE-BF4B-8B3C95278CE7}" destId="{0E3E8B58-3E79-4FC3-8B6F-C700853E5834}" srcOrd="1" destOrd="0" presId="urn:microsoft.com/office/officeart/2018/2/layout/IconVerticalSolidList"/>
    <dgm:cxn modelId="{E3307022-4421-49ED-947B-A70259CA9806}" type="presParOf" srcId="{B3097FFF-F7C3-47FE-BF4B-8B3C95278CE7}" destId="{37009FD6-829D-4F42-952B-EFC380F463BB}" srcOrd="2" destOrd="0" presId="urn:microsoft.com/office/officeart/2018/2/layout/IconVerticalSolidList"/>
    <dgm:cxn modelId="{F6B6EE75-C864-4D2D-9666-3412085FF7B5}" type="presParOf" srcId="{B3097FFF-F7C3-47FE-BF4B-8B3C95278CE7}" destId="{705D9329-9326-407E-92F6-3B8EE2D16261}" srcOrd="3" destOrd="0" presId="urn:microsoft.com/office/officeart/2018/2/layout/IconVerticalSolidList"/>
    <dgm:cxn modelId="{81BF96C4-CF34-4187-9E73-1094B4E0AC47}" type="presParOf" srcId="{54C53560-FBB5-409A-8CB6-01AD45882839}" destId="{587475D5-6EE6-445F-A3CB-F95F9C02DE66}" srcOrd="3" destOrd="0" presId="urn:microsoft.com/office/officeart/2018/2/layout/IconVerticalSolidList"/>
    <dgm:cxn modelId="{BE6359C0-89F0-4280-A06B-6C346E6CD670}" type="presParOf" srcId="{54C53560-FBB5-409A-8CB6-01AD45882839}" destId="{7E3F1E91-9AAB-4EFC-87EC-B751D7BF5E6B}" srcOrd="4" destOrd="0" presId="urn:microsoft.com/office/officeart/2018/2/layout/IconVerticalSolidList"/>
    <dgm:cxn modelId="{8FB87AFE-9F74-42D5-BCB5-E9F9D9640F7C}" type="presParOf" srcId="{7E3F1E91-9AAB-4EFC-87EC-B751D7BF5E6B}" destId="{B8480DFC-D0B9-454D-BAD5-2B37B2B07AEB}" srcOrd="0" destOrd="0" presId="urn:microsoft.com/office/officeart/2018/2/layout/IconVerticalSolidList"/>
    <dgm:cxn modelId="{70E9D060-F87A-4B13-AD0F-9A2184E1295D}" type="presParOf" srcId="{7E3F1E91-9AAB-4EFC-87EC-B751D7BF5E6B}" destId="{8854F2BB-130B-42A3-A759-054D71CCB4C1}" srcOrd="1" destOrd="0" presId="urn:microsoft.com/office/officeart/2018/2/layout/IconVerticalSolidList"/>
    <dgm:cxn modelId="{F537E73D-BDCD-4B65-98F5-F541AA6E2666}" type="presParOf" srcId="{7E3F1E91-9AAB-4EFC-87EC-B751D7BF5E6B}" destId="{EA70B486-C364-400D-95EA-CF3AC16856DC}" srcOrd="2" destOrd="0" presId="urn:microsoft.com/office/officeart/2018/2/layout/IconVerticalSolidList"/>
    <dgm:cxn modelId="{3176F9A1-79C3-4115-92F6-624CA4FF82DB}" type="presParOf" srcId="{7E3F1E91-9AAB-4EFC-87EC-B751D7BF5E6B}" destId="{91C32C29-F6CC-4F5D-A0C7-5D37C38A95E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25FFBD-FEDD-4576-9F34-B962FF32778C}">
      <dsp:nvSpPr>
        <dsp:cNvPr id="0" name=""/>
        <dsp:cNvSpPr/>
      </dsp:nvSpPr>
      <dsp:spPr>
        <a:xfrm>
          <a:off x="0" y="681"/>
          <a:ext cx="6833175" cy="159530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76D55F-C801-43FB-A94B-BBEA1E757CE7}">
      <dsp:nvSpPr>
        <dsp:cNvPr id="0" name=""/>
        <dsp:cNvSpPr/>
      </dsp:nvSpPr>
      <dsp:spPr>
        <a:xfrm>
          <a:off x="482581" y="359626"/>
          <a:ext cx="877420" cy="87742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641C97-F09F-4875-946C-959122BE3CF3}">
      <dsp:nvSpPr>
        <dsp:cNvPr id="0" name=""/>
        <dsp:cNvSpPr/>
      </dsp:nvSpPr>
      <dsp:spPr>
        <a:xfrm>
          <a:off x="1842582" y="681"/>
          <a:ext cx="4990592" cy="15953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837" tIns="168837" rIns="168837" bIns="168837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Reading is the key to unlocking a child's wider learning</a:t>
          </a:r>
        </a:p>
      </dsp:txBody>
      <dsp:txXfrm>
        <a:off x="1842582" y="681"/>
        <a:ext cx="4990592" cy="1595309"/>
      </dsp:txXfrm>
    </dsp:sp>
    <dsp:sp modelId="{147BAC3D-9167-4D95-A9AD-0BE55769F7A3}">
      <dsp:nvSpPr>
        <dsp:cNvPr id="0" name=""/>
        <dsp:cNvSpPr/>
      </dsp:nvSpPr>
      <dsp:spPr>
        <a:xfrm>
          <a:off x="0" y="1994818"/>
          <a:ext cx="6833175" cy="159530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3E8B58-3E79-4FC3-8B6F-C700853E5834}">
      <dsp:nvSpPr>
        <dsp:cNvPr id="0" name=""/>
        <dsp:cNvSpPr/>
      </dsp:nvSpPr>
      <dsp:spPr>
        <a:xfrm>
          <a:off x="482581" y="2353762"/>
          <a:ext cx="877420" cy="87742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5D9329-9326-407E-92F6-3B8EE2D16261}">
      <dsp:nvSpPr>
        <dsp:cNvPr id="0" name=""/>
        <dsp:cNvSpPr/>
      </dsp:nvSpPr>
      <dsp:spPr>
        <a:xfrm>
          <a:off x="1842582" y="1994818"/>
          <a:ext cx="4990592" cy="15953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837" tIns="168837" rIns="168837" bIns="168837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Reading helps build children's vocabulary, imagination and understanding of the world around them</a:t>
          </a:r>
        </a:p>
      </dsp:txBody>
      <dsp:txXfrm>
        <a:off x="1842582" y="1994818"/>
        <a:ext cx="4990592" cy="1595309"/>
      </dsp:txXfrm>
    </dsp:sp>
    <dsp:sp modelId="{B8480DFC-D0B9-454D-BAD5-2B37B2B07AEB}">
      <dsp:nvSpPr>
        <dsp:cNvPr id="0" name=""/>
        <dsp:cNvSpPr/>
      </dsp:nvSpPr>
      <dsp:spPr>
        <a:xfrm>
          <a:off x="0" y="3988954"/>
          <a:ext cx="6833175" cy="159530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54F2BB-130B-42A3-A759-054D71CCB4C1}">
      <dsp:nvSpPr>
        <dsp:cNvPr id="0" name=""/>
        <dsp:cNvSpPr/>
      </dsp:nvSpPr>
      <dsp:spPr>
        <a:xfrm>
          <a:off x="482581" y="4347899"/>
          <a:ext cx="877420" cy="87742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C32C29-F6CC-4F5D-A0C7-5D37C38A95EA}">
      <dsp:nvSpPr>
        <dsp:cNvPr id="0" name=""/>
        <dsp:cNvSpPr/>
      </dsp:nvSpPr>
      <dsp:spPr>
        <a:xfrm>
          <a:off x="1842582" y="3988954"/>
          <a:ext cx="4990592" cy="15953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837" tIns="168837" rIns="168837" bIns="168837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At Whitley Park we help children learn </a:t>
          </a:r>
          <a:r>
            <a:rPr lang="en-US" sz="2100" kern="1200" dirty="0">
              <a:latin typeface="Seaford"/>
            </a:rPr>
            <a:t>to</a:t>
          </a:r>
          <a:r>
            <a:rPr lang="en-US" sz="2100" kern="1200" dirty="0"/>
            <a:t> decode words, build fluency and nurture a love for reading and story books.</a:t>
          </a:r>
        </a:p>
      </dsp:txBody>
      <dsp:txXfrm>
        <a:off x="1842582" y="3988954"/>
        <a:ext cx="4990592" cy="15953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342FE-E00B-4FAF-8F73-F722060EBA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2600" y="978408"/>
            <a:ext cx="10506991" cy="2531555"/>
          </a:xfrm>
          <a:prstGeom prst="rect">
            <a:avLst/>
          </a:prstGeom>
        </p:spPr>
        <p:txBody>
          <a:bodyPr anchor="b"/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C1CCE2-4461-473E-B23C-34C8CCF04B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2600" y="3602038"/>
            <a:ext cx="10506991" cy="2277554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AA551A-CE2F-4E35-A714-B1F04D4B4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11/6/2025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B5C907-6594-4DFF-A32B-449C3BA96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76D75-E9DA-4660-AC52-51BA63FCB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2EFA84C-D756-4DC7-AA46-68D776F37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245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943735-A77F-440D-9448-6AE7C204D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634472" cy="215798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6C6EE-D55E-454B-B28C-EC73D1DB4A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2A2905-6D2E-4319-9521-61452AB8F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11/6/2025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AC7550-84E8-49D3-B419-6F5F327DA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AD2C6B-EA5D-4D97-BC84-6C860D536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320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61B299E6-11CC-4181-86C3-528A13F1F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1007" y="3922232"/>
            <a:ext cx="11147071" cy="24348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803473-0A64-4F9F-833B-8D64E3901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9"/>
            <a:ext cx="10515600" cy="2716769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873736-B424-40F2-B562-6DC10E5EDE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2600" y="4171445"/>
            <a:ext cx="10515600" cy="1918205"/>
          </a:xfrm>
        </p:spPr>
        <p:txBody>
          <a:bodyPr>
            <a:normAutofit/>
          </a:bodyPr>
          <a:lstStyle>
            <a:lvl1pPr marL="0" indent="0">
              <a:buNone/>
              <a:defRPr lang="en-US" sz="24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348851-37C0-478D-B722-D76C817DC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11/6/2025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3E063E-66CE-4C18-91FA-D14AE052D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A66D3D-FD62-470C-BC3C-A03771A32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DFF0049-0231-4557-A707-569556F0C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1007" y="3922232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57A0DB1-87C8-4BF4-B2A2-F9CA6ED05A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6C29209-8A8F-48A7-8BA2-AFADA37CB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1007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82998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6166BE9C-AE7C-4C39-9694-C32D6939B9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1007" y="483577"/>
            <a:ext cx="11147071" cy="2434824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ACC42C-303A-4BDF-990A-2B07967BC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599" y="978408"/>
            <a:ext cx="11147071" cy="17552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C55CEF-353E-4E14-83AD-ACADDC08D9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82600" y="3103131"/>
            <a:ext cx="5418551" cy="30738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55ECEF-9654-4AC1-BF77-7BC602BBD4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11120" y="3103131"/>
            <a:ext cx="5418551" cy="30738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922FC8-BC06-407B-A82B-DA62B33A1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11/6/2025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15B701-4E1F-48AA-8A3C-ED5DD9151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6BCA31-8AC7-46F5-BCAB-41D54DF83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1BA86D8-2A29-4A0E-AEA0-39B41C4187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085E13E-918A-4D04-9E84-94148D7C87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9323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5E892-D975-4DD6-8583-A14DDBE85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1" y="978407"/>
            <a:ext cx="11145039" cy="1339584"/>
          </a:xfrm>
          <a:prstGeom prst="rect">
            <a:avLst/>
          </a:prstGeo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1F7700-CECC-4881-BE5C-A13CD825B7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4632" y="2500921"/>
            <a:ext cx="5346222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400" b="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A50766-520A-44C5-943E-569222B741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4632" y="3428999"/>
            <a:ext cx="5346222" cy="2760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2F7E42-976A-4239-8006-D68538D4B7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57120" y="2500921"/>
            <a:ext cx="5372551" cy="823912"/>
          </a:xfrm>
        </p:spPr>
        <p:txBody>
          <a:bodyPr anchor="b"/>
          <a:lstStyle>
            <a:lvl1pPr marL="0" indent="0">
              <a:buNone/>
              <a:defRPr lang="en-US" sz="2400" b="0" i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8CA329-951F-4391-ADC5-7EA320B778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57120" y="3428999"/>
            <a:ext cx="5372551" cy="2760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FBEC22A-DA46-460C-B865-D928C20AE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11/6/2025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B2D647-42C5-4AB7-BB71-3A4406571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4632" y="6419088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0B2B67-714C-46DA-85E5-598B4244D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89591" y="-7190"/>
            <a:ext cx="640080" cy="365125"/>
          </a:xfrm>
        </p:spPr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588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D4B6724-AB30-4E7C-BE2B-ECD94FF1B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1007" y="3933311"/>
            <a:ext cx="11147071" cy="24348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1D4BAB-2678-4A19-A575-C47CAF144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634472" cy="2591509"/>
          </a:xfrm>
          <a:prstGeom prst="rect">
            <a:avLst/>
          </a:prstGeo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47C89E-0ABD-4FD2-924C-894345ADF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11/6/2025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3026CE-9CC8-403B-88B1-184D16532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B3D616-3C18-401B-A792-E75149FDF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4EC6F70-D800-4067-A36A-5BBFC8018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393331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2B66CB6-8988-4FBA-8524-726765A5F2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1007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5531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C73F84-0C6B-4EF4-9405-C38982499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11/6/2025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CEC807-744E-4C5C-8B15-09AED3E57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FBCB19-9F4B-474C-85C1-4A645A971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616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A88B0-DD6B-449B-AE32-D3192081E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2" y="978408"/>
            <a:ext cx="4287393" cy="2450592"/>
          </a:xfrm>
          <a:prstGeom prst="rect">
            <a:avLst/>
          </a:prstGeom>
        </p:spPr>
        <p:txBody>
          <a:bodyPr anchor="b"/>
          <a:lstStyle>
            <a:lvl1pPr>
              <a:defRPr lang="en-US" sz="5400" kern="120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F22ED6-5B69-4B3B-BF96-3A75F2107F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7" y="987425"/>
            <a:ext cx="6446484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704043-D45F-440A-A15D-2718A913E0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4632" y="3645074"/>
            <a:ext cx="4287393" cy="2223914"/>
          </a:xfrm>
        </p:spPr>
        <p:txBody>
          <a:bodyPr/>
          <a:lstStyle>
            <a:lvl1pPr marL="0" indent="0">
              <a:buNone/>
              <a:defRPr lang="en-US" sz="24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0072DC-7326-43E7-806C-B690C439E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11/6/2025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F89A0F-B8C6-4AA6-A9C4-4A454F422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57A616-A4F2-4FC5-88DE-B4E6BA542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121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B773D-D007-4687-BA9C-9F229829B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2" y="978407"/>
            <a:ext cx="4287393" cy="2450593"/>
          </a:xfrm>
          <a:prstGeom prst="rect">
            <a:avLst/>
          </a:prstGeom>
        </p:spPr>
        <p:txBody>
          <a:bodyPr anchor="b"/>
          <a:lstStyle>
            <a:lvl1pPr>
              <a:defRPr lang="en-US" sz="5400" kern="120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A3A75FC-78D2-4EF5-884F-11B7BACF79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7" y="987425"/>
            <a:ext cx="644648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7CE0BB-D335-4391-A23F-194C575CAF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4632" y="3645074"/>
            <a:ext cx="4287393" cy="2223914"/>
          </a:xfrm>
        </p:spPr>
        <p:txBody>
          <a:bodyPr/>
          <a:lstStyle>
            <a:lvl1pPr marL="0" indent="0">
              <a:buNone/>
              <a:defRPr lang="en-US" sz="2400" i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7701E1-B97B-4DA5-B9AD-07B7C1247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11/6/2025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6D9CF8-F42F-4618-9F26-8BFE56487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CA2023-1ECA-4A96-BDC7-F7FA4368B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614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1999A10-4355-4A13-B008-196B21ABEE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2600" y="483576"/>
            <a:ext cx="11147071" cy="24348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36D448-AFEA-4483-B0E4-002840525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506991" cy="17552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216234-4516-4303-8F60-A8127D89A5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4192" y="3103131"/>
            <a:ext cx="10506991" cy="309294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6B5D50-A474-462B-A807-DF186B1C2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11/6/2025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BF1DAF-2E2D-46ED-AA3E-3D2FE4039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2FC771-EB13-4EB5-A0A2-3968C6ABB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3B596B8-8230-4695-8D76-F06AFA815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53EBF93-5FD9-4F4E-8485-7B937145C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6086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66B4D06-C7C6-4949-8EB2-F03ED999A2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041710" y="978408"/>
            <a:ext cx="2947881" cy="51247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921B9D-8C11-4176-AF22-89F972E212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4632" y="978408"/>
            <a:ext cx="7256453" cy="51247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FA9E1C-8E18-4A35-9BD8-427B1D14B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11/6/2025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116CDB-7BB6-4DD2-A626-6DA8E569F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D0403B-439E-449F-83B1-799EEC239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775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87A535-3CAC-46BC-B2B2-3AE83EC3A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506991" cy="21530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8EBDBD-59EC-46ED-BE79-6D37B531D6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2600" y="3306870"/>
            <a:ext cx="10506991" cy="25727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921F5C-FD3D-42C7-90F4-5ECE6FFCFE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84632" y="10058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81B8F32D-D8B6-4B9E-9CBF-DCAC30B7B93D}" type="datetimeFigureOut">
              <a:rPr lang="en-US" smtClean="0"/>
              <a:pPr/>
              <a:t>11/6/2025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E63D50-6D0B-4963-97B9-A32AE63235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" y="641908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6B5E08-CAC3-4C87-B143-5F8956AE90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89591" y="1005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0553ECD-7F6D-420D-93CA-D8D15EB427AC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08D74AC-B125-4E11-BA53-E9E383966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DC76EBE-FB9D-4054-B5D8-19E3EAFE4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2288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35F60170-91B4-45F0-B88B-9C07AEC464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1007" y="702870"/>
            <a:ext cx="5614993" cy="3093468"/>
          </a:xfrm>
        </p:spPr>
        <p:txBody>
          <a:bodyPr anchor="b">
            <a:normAutofit/>
          </a:bodyPr>
          <a:lstStyle/>
          <a:p>
            <a:r>
              <a:rPr lang="en-US"/>
              <a:t>Phonics at Whitley Park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1006" y="4067746"/>
            <a:ext cx="5614993" cy="2163418"/>
          </a:xfrm>
        </p:spPr>
        <p:txBody>
          <a:bodyPr anchor="t">
            <a:normAutofit/>
          </a:bodyPr>
          <a:lstStyle/>
          <a:p>
            <a:r>
              <a:rPr lang="en-US" dirty="0"/>
              <a:t>Reception parents meeting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82A1AB15-495E-4EE0-98F0-89DD89CD1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4EEBF2A-B7AF-4EC9-B6F7-BF425E70A0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 descr="Whitley Park Primary and Nursery School - Home">
            <a:extLst>
              <a:ext uri="{FF2B5EF4-FFF2-40B4-BE49-F238E27FC236}">
                <a16:creationId xmlns:a16="http://schemas.microsoft.com/office/drawing/2014/main" id="{0781CF4C-91AE-9621-7BE8-02A260FD57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6320" y="1929447"/>
            <a:ext cx="3342640" cy="2734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84EE41-863A-4DE9-9A51-4F014D681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416" y="485369"/>
            <a:ext cx="11147071" cy="2460838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D2560D-4605-70D7-0808-59536943E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976160"/>
            <a:ext cx="8411120" cy="1493871"/>
          </a:xfrm>
        </p:spPr>
        <p:txBody>
          <a:bodyPr>
            <a:normAutofit/>
          </a:bodyPr>
          <a:lstStyle/>
          <a:p>
            <a:r>
              <a:rPr lang="en-US" sz="7200"/>
              <a:t>Welcome!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3135360-3A7F-436F-B1EA-3628A78B5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4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8990BBA-8A0B-4EF5-A122-0815DEC19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E4A86C-CBA3-6A87-DC3C-4DEEA1FD3E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600" y="3408254"/>
            <a:ext cx="8411119" cy="247003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/>
              <a:t>We will first be visiting a Phonics lesson in action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8045D80-B59B-4760-8DF9-AECD53044D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6644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12EE356-A629-4F1A-9BAD-E21B3B10D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8B7ED41-F3D7-4286-AD0B-B4A216D7E1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3410" y="489853"/>
            <a:ext cx="3990149" cy="5858102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2F88121-2687-E1E8-8952-29B33DD0C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955" y="976152"/>
            <a:ext cx="3555211" cy="502492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5100"/>
              <a:t>Why is reading so important?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317483B-E60B-4F41-9448-D757B9FCD2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EB44B66-1945-4638-8E9A-4F49493D7F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C147233-6B6B-F770-5496-71B187D9A2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5995546"/>
              </p:ext>
            </p:extLst>
          </p:nvPr>
        </p:nvGraphicFramePr>
        <p:xfrm>
          <a:off x="4796496" y="636527"/>
          <a:ext cx="6833175" cy="55849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950773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84EE41-863A-4DE9-9A51-4F014D681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416" y="485369"/>
            <a:ext cx="11147071" cy="2460838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283D5A-A647-5497-959D-7071F3C24E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976160"/>
            <a:ext cx="8411120" cy="1493871"/>
          </a:xfrm>
        </p:spPr>
        <p:txBody>
          <a:bodyPr>
            <a:normAutofit/>
          </a:bodyPr>
          <a:lstStyle/>
          <a:p>
            <a:r>
              <a:rPr lang="en-US" sz="7200"/>
              <a:t>Read Write Inc.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3135360-3A7F-436F-B1EA-3628A78B5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4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8990BBA-8A0B-4EF5-A122-0815DEC19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A0C099-5D49-418A-C86D-625C2DCDC0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600" y="3408254"/>
            <a:ext cx="8411119" cy="247003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/>
              <a:t>It is a highly effective phonics-based reading programme that helps children learn with confidence and enjoyment</a:t>
            </a:r>
          </a:p>
          <a:p>
            <a:r>
              <a:rPr lang="en-US" sz="2000"/>
              <a:t>Through these fun, interactive, fast-paced lessons, children learn to become independent readers</a:t>
            </a:r>
          </a:p>
          <a:p>
            <a:r>
              <a:rPr lang="en-US" sz="2000"/>
              <a:t>Children make progress at their own level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8045D80-B59B-4760-8DF9-AECD53044D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Picture 3" descr="Phonics - Tangmere Primary Academy">
            <a:extLst>
              <a:ext uri="{FF2B5EF4-FFF2-40B4-BE49-F238E27FC236}">
                <a16:creationId xmlns:a16="http://schemas.microsoft.com/office/drawing/2014/main" id="{F3F5F470-CEB4-D069-E6B6-DCADB4535F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6228" y="970814"/>
            <a:ext cx="4675805" cy="1448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93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84EE41-863A-4DE9-9A51-4F014D681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416" y="485369"/>
            <a:ext cx="11147071" cy="2460838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0480CF-AD51-C1A2-C4E2-64AD2E1635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976160"/>
            <a:ext cx="8411120" cy="149387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5000"/>
              <a:t>Before your child can learn to read they need to learn to..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3135360-3A7F-436F-B1EA-3628A78B5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4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8990BBA-8A0B-4EF5-A122-0815DEC19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6F0B968B-4EAF-EBBE-E5E8-42361B343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600" y="3408254"/>
            <a:ext cx="8411119" cy="247003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/>
              <a:t>Say the sound that is represented by each letter or groups of letters.</a:t>
            </a:r>
          </a:p>
          <a:p>
            <a:r>
              <a:rPr lang="en-US" sz="2000"/>
              <a:t>Know how to blend the sounds together in a word to read it, e.g. c-a-t, cat.</a:t>
            </a:r>
          </a:p>
          <a:p>
            <a:r>
              <a:rPr lang="en-US" sz="2000"/>
              <a:t>In Read Write Inc. We call them 'speed sounds' because we want children to read them effortlessly.</a:t>
            </a:r>
          </a:p>
          <a:p>
            <a:r>
              <a:rPr lang="en-US" sz="2000"/>
              <a:t>We use pure sounds, rather than letter names, so the children are able to blend the sounds with ease.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8045D80-B59B-4760-8DF9-AECD53044D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18616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12927E5-081D-440D-A775-C0AE9DA1E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07" y="489855"/>
            <a:ext cx="11147071" cy="2449283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FF14A2-23D2-4DA0-75B0-2201ADB604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721946"/>
            <a:ext cx="10813250" cy="197197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Meet Fred! 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36EF3C03-9B4D-45EB-B96C-994DBE3FEA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C4558310-C928-4426-BFAC-68450D291D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2939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Content Placeholder 26">
            <a:extLst>
              <a:ext uri="{FF2B5EF4-FFF2-40B4-BE49-F238E27FC236}">
                <a16:creationId xmlns:a16="http://schemas.microsoft.com/office/drawing/2014/main" id="{20076042-7D58-4A03-0A55-F8F9052744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601" y="3282330"/>
            <a:ext cx="5189963" cy="2800893"/>
          </a:xfrm>
        </p:spPr>
        <p:txBody>
          <a:bodyPr anchor="ctr">
            <a:normAutofit/>
          </a:bodyPr>
          <a:lstStyle/>
          <a:p>
            <a:r>
              <a:rPr lang="en-US" sz="2000" dirty="0"/>
              <a:t>You could try Fred talk at home!</a:t>
            </a:r>
          </a:p>
        </p:txBody>
      </p:sp>
      <p:pic>
        <p:nvPicPr>
          <p:cNvPr id="4" name="Content Placeholder 3" descr="A green stuffed animal with black spots&#10;&#10;AI-generated content may be incorrect.">
            <a:extLst>
              <a:ext uri="{FF2B5EF4-FFF2-40B4-BE49-F238E27FC236}">
                <a16:creationId xmlns:a16="http://schemas.microsoft.com/office/drawing/2014/main" id="{913F3A30-BBDB-3E8B-97A5-A76BD4923CC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199399" y="3104938"/>
            <a:ext cx="5326872" cy="3031115"/>
          </a:xfrm>
          <a:prstGeom prst="rect">
            <a:avLst/>
          </a:prstGeom>
        </p:spPr>
      </p:pic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49EA91AC-9CE2-4425-BF6B-E2FCBA1A75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7137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7535F-D439-A4C0-082C-F9DBB6F6E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Handwriting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A1BD17-12BD-5C5E-952E-90214DFD99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Each letter sound has a picture – these are on the sound mats in your home reading packs</a:t>
            </a:r>
          </a:p>
          <a:p>
            <a:r>
              <a:rPr lang="en-US" dirty="0"/>
              <a:t>Each picture has a rhyme to help the children remember how to write them</a:t>
            </a:r>
          </a:p>
          <a:p>
            <a:r>
              <a:rPr lang="en-US" dirty="0"/>
              <a:t>It is really important to practice writing in lower case letters</a:t>
            </a:r>
          </a:p>
        </p:txBody>
      </p:sp>
    </p:spTree>
    <p:extLst>
      <p:ext uri="{BB962C8B-B14F-4D97-AF65-F5344CB8AC3E}">
        <p14:creationId xmlns:p14="http://schemas.microsoft.com/office/powerpoint/2010/main" val="3056061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178755-40AC-4B52-8E37-3444F7F21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058" y="846405"/>
            <a:ext cx="4724400" cy="1325563"/>
          </a:xfrm>
        </p:spPr>
        <p:txBody>
          <a:bodyPr>
            <a:normAutofit fontScale="90000"/>
          </a:bodyPr>
          <a:lstStyle/>
          <a:p>
            <a:r>
              <a:rPr lang="en-GB" sz="6000" b="1" dirty="0"/>
              <a:t>m</a:t>
            </a:r>
            <a:r>
              <a:rPr lang="en-GB" b="1" dirty="0"/>
              <a:t> - </a:t>
            </a:r>
            <a:r>
              <a:rPr lang="en-GB" sz="2200" dirty="0"/>
              <a:t>Maisy, mountain, mountain</a:t>
            </a:r>
            <a:br>
              <a:rPr lang="en-GB" b="1" dirty="0"/>
            </a:br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759" y="1509917"/>
            <a:ext cx="4201706" cy="4573020"/>
          </a:xfrm>
          <a:prstGeom prst="rect">
            <a:avLst/>
          </a:prstGeom>
        </p:spPr>
      </p:pic>
      <p:pic>
        <p:nvPicPr>
          <p:cNvPr id="6" name="Picture 5" descr="A letter s with a snake in the middle&#10;&#10;AI-generated content may be incorrect.">
            <a:extLst>
              <a:ext uri="{FF2B5EF4-FFF2-40B4-BE49-F238E27FC236}">
                <a16:creationId xmlns:a16="http://schemas.microsoft.com/office/drawing/2014/main" id="{DDEE34B5-D67D-C35C-116D-E2A2A245C8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4174" y="1653268"/>
            <a:ext cx="4086225" cy="4095750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DCD3341D-CD6B-6EA6-7363-F6BD7C38D775}"/>
              </a:ext>
            </a:extLst>
          </p:cNvPr>
          <p:cNvSpPr txBox="1">
            <a:spLocks/>
          </p:cNvSpPr>
          <p:nvPr/>
        </p:nvSpPr>
        <p:spPr>
          <a:xfrm>
            <a:off x="7677287" y="846405"/>
            <a:ext cx="47244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6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s - </a:t>
            </a:r>
            <a:r>
              <a:rPr lang="en-GB" sz="2700" dirty="0"/>
              <a:t>slither down the snake</a:t>
            </a:r>
            <a:br>
              <a:rPr lang="en-GB" b="1" dirty="0"/>
            </a:b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1341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8B7ED41-F3D7-4286-AD0B-B4A216D7E1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3409" y="489853"/>
            <a:ext cx="6186871" cy="5858102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8BE62B-3B61-813B-BA06-C3F9A2AC4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976152"/>
            <a:ext cx="5613399" cy="5024920"/>
          </a:xfrm>
        </p:spPr>
        <p:txBody>
          <a:bodyPr anchor="ctr">
            <a:normAutofit/>
          </a:bodyPr>
          <a:lstStyle/>
          <a:p>
            <a:r>
              <a:rPr lang="en-US" dirty="0"/>
              <a:t>Groupings</a:t>
            </a:r>
            <a:br>
              <a:rPr lang="en-US" dirty="0"/>
            </a:br>
            <a:r>
              <a:rPr lang="en-US" sz="2000" dirty="0"/>
              <a:t>Each child is carefully matched to a group through half-termly assessments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14F7EC0-B8AC-4E93-A415-71AF71B12A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4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5B850F-0CAC-3FA1-4B60-0022666642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97624" y="976158"/>
            <a:ext cx="4440589" cy="502493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700" dirty="0"/>
              <a:t>Group A</a:t>
            </a:r>
          </a:p>
          <a:p>
            <a:pPr>
              <a:lnSpc>
                <a:spcPct val="90000"/>
              </a:lnSpc>
            </a:pPr>
            <a:r>
              <a:rPr lang="en-US" sz="1700" dirty="0"/>
              <a:t>Group B</a:t>
            </a:r>
          </a:p>
          <a:p>
            <a:pPr>
              <a:lnSpc>
                <a:spcPct val="90000"/>
              </a:lnSpc>
            </a:pPr>
            <a:r>
              <a:rPr lang="en-US" sz="1700" dirty="0"/>
              <a:t>Group C</a:t>
            </a:r>
          </a:p>
          <a:p>
            <a:pPr>
              <a:lnSpc>
                <a:spcPct val="90000"/>
              </a:lnSpc>
            </a:pPr>
            <a:r>
              <a:rPr lang="en-US" sz="1700" dirty="0"/>
              <a:t>Ditty</a:t>
            </a:r>
          </a:p>
          <a:p>
            <a:pPr>
              <a:lnSpc>
                <a:spcPct val="90000"/>
              </a:lnSpc>
            </a:pPr>
            <a:r>
              <a:rPr lang="en-US" sz="1700" dirty="0">
                <a:solidFill>
                  <a:srgbClr val="FF0000"/>
                </a:solidFill>
              </a:rPr>
              <a:t>Red</a:t>
            </a:r>
          </a:p>
          <a:p>
            <a:pPr>
              <a:lnSpc>
                <a:spcPct val="90000"/>
              </a:lnSpc>
            </a:pPr>
            <a:r>
              <a:rPr lang="en-US" sz="1700" dirty="0">
                <a:solidFill>
                  <a:srgbClr val="00B050"/>
                </a:solidFill>
              </a:rPr>
              <a:t>Green </a:t>
            </a:r>
            <a:r>
              <a:rPr lang="en-US" sz="1700" b="1" dirty="0"/>
              <a:t>(End of Reception expectation)</a:t>
            </a:r>
          </a:p>
          <a:p>
            <a:pPr>
              <a:lnSpc>
                <a:spcPct val="90000"/>
              </a:lnSpc>
            </a:pPr>
            <a:r>
              <a:rPr lang="en-US" sz="1700" dirty="0">
                <a:solidFill>
                  <a:srgbClr val="7030A0"/>
                </a:solidFill>
              </a:rPr>
              <a:t>Purple</a:t>
            </a:r>
          </a:p>
          <a:p>
            <a:pPr>
              <a:lnSpc>
                <a:spcPct val="90000"/>
              </a:lnSpc>
            </a:pPr>
            <a:r>
              <a:rPr lang="en-US" sz="1700" dirty="0">
                <a:solidFill>
                  <a:srgbClr val="F768DF"/>
                </a:solidFill>
              </a:rPr>
              <a:t>Pink</a:t>
            </a:r>
          </a:p>
          <a:p>
            <a:pPr>
              <a:lnSpc>
                <a:spcPct val="90000"/>
              </a:lnSpc>
            </a:pPr>
            <a:r>
              <a:rPr lang="en-US" sz="1700" dirty="0">
                <a:solidFill>
                  <a:srgbClr val="FFC000"/>
                </a:solidFill>
              </a:rPr>
              <a:t>Orange</a:t>
            </a:r>
          </a:p>
          <a:p>
            <a:pPr>
              <a:lnSpc>
                <a:spcPct val="90000"/>
              </a:lnSpc>
            </a:pPr>
            <a:r>
              <a:rPr lang="en-US" sz="1700" dirty="0">
                <a:solidFill>
                  <a:srgbClr val="FFFF00"/>
                </a:solidFill>
              </a:rPr>
              <a:t>Yellow </a:t>
            </a:r>
          </a:p>
          <a:p>
            <a:pPr>
              <a:lnSpc>
                <a:spcPct val="90000"/>
              </a:lnSpc>
            </a:pPr>
            <a:r>
              <a:rPr lang="en-US" sz="1700" dirty="0">
                <a:solidFill>
                  <a:srgbClr val="0070C0"/>
                </a:solidFill>
              </a:rPr>
              <a:t>Blue</a:t>
            </a:r>
            <a:r>
              <a:rPr lang="en-US" sz="1700" dirty="0"/>
              <a:t> </a:t>
            </a:r>
            <a:r>
              <a:rPr lang="en-US" sz="1700" b="1" dirty="0"/>
              <a:t>(end of Year 1 expectation)</a:t>
            </a:r>
          </a:p>
          <a:p>
            <a:pPr>
              <a:lnSpc>
                <a:spcPct val="90000"/>
              </a:lnSpc>
            </a:pPr>
            <a:r>
              <a:rPr lang="en-US" sz="1700" dirty="0">
                <a:solidFill>
                  <a:schemeClr val="tx1">
                    <a:lumMod val="49000"/>
                    <a:lumOff val="51000"/>
                  </a:schemeClr>
                </a:solidFill>
              </a:rPr>
              <a:t>Grey</a:t>
            </a:r>
          </a:p>
          <a:p>
            <a:pPr>
              <a:lnSpc>
                <a:spcPct val="90000"/>
              </a:lnSpc>
            </a:pPr>
            <a:r>
              <a:rPr lang="en-US" sz="1700" dirty="0"/>
              <a:t>Comprehension </a:t>
            </a:r>
            <a:r>
              <a:rPr lang="en-US" sz="1700" b="1" dirty="0"/>
              <a:t>(Spring term expectation for Year 2)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6F0AD64-835F-42E2-B4C7-47A77348A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51350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4EE278-F736-4ECB-B95E-012CEE72E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3143" y="976160"/>
            <a:ext cx="5526527" cy="2237925"/>
          </a:xfrm>
        </p:spPr>
        <p:txBody>
          <a:bodyPr>
            <a:normAutofit/>
          </a:bodyPr>
          <a:lstStyle/>
          <a:p>
            <a:r>
              <a:rPr lang="en-GB"/>
              <a:t>Green words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971AF9D-C565-4DF8-BDC9-EE1451B02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A62264-0D68-4B27-84D1-1A3144D46A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2985" y="2951054"/>
            <a:ext cx="5536686" cy="2927231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800" dirty="0"/>
              <a:t>Once your child can use orally blend, they will learn to blend written words in Ditty group.</a:t>
            </a:r>
          </a:p>
          <a:p>
            <a:pPr>
              <a:lnSpc>
                <a:spcPct val="90000"/>
              </a:lnSpc>
            </a:pPr>
            <a:r>
              <a:rPr lang="en-US" sz="1800" dirty="0"/>
              <a:t>The green word cards have a dot or “sound button” under each sound. </a:t>
            </a:r>
          </a:p>
          <a:p>
            <a:pPr>
              <a:lnSpc>
                <a:spcPct val="90000"/>
              </a:lnSpc>
            </a:pPr>
            <a:r>
              <a:rPr lang="en-US" sz="1800" dirty="0"/>
              <a:t>Words that contain “special friends” (two letters which together make one sound such as </a:t>
            </a:r>
            <a:r>
              <a:rPr lang="en-US" sz="1800" dirty="0" err="1"/>
              <a:t>sh</a:t>
            </a:r>
            <a:r>
              <a:rPr lang="en-US" sz="1800" dirty="0"/>
              <a:t>, </a:t>
            </a:r>
            <a:r>
              <a:rPr lang="en-US" sz="1800" dirty="0" err="1"/>
              <a:t>th</a:t>
            </a:r>
            <a:r>
              <a:rPr lang="en-US" sz="1800" dirty="0"/>
              <a:t>, </a:t>
            </a:r>
            <a:r>
              <a:rPr lang="en-US" sz="1800" dirty="0" err="1"/>
              <a:t>ch</a:t>
            </a:r>
            <a:r>
              <a:rPr lang="en-US" sz="1800" dirty="0"/>
              <a:t>) have a line under the letters that make up the “special friends”.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400" dirty="0"/>
              <a:t>      </a:t>
            </a:r>
          </a:p>
          <a:p>
            <a:pPr>
              <a:lnSpc>
                <a:spcPct val="90000"/>
              </a:lnSpc>
            </a:pPr>
            <a:endParaRPr lang="en-GB" sz="140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1661F5C-3018-4F57-B263-B9267D4DEE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Minus Sign 5">
            <a:extLst>
              <a:ext uri="{FF2B5EF4-FFF2-40B4-BE49-F238E27FC236}">
                <a16:creationId xmlns:a16="http://schemas.microsoft.com/office/drawing/2014/main" id="{5E6C4458-69FC-4677-8DF0-27F246975691}"/>
              </a:ext>
            </a:extLst>
          </p:cNvPr>
          <p:cNvSpPr/>
          <p:nvPr/>
        </p:nvSpPr>
        <p:spPr>
          <a:xfrm>
            <a:off x="2824480" y="3404235"/>
            <a:ext cx="419100" cy="619653"/>
          </a:xfrm>
          <a:prstGeom prst="mathMinu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487D6A43-1B43-428D-AC9A-49D4E3F79672}"/>
              </a:ext>
            </a:extLst>
          </p:cNvPr>
          <p:cNvSpPr/>
          <p:nvPr/>
        </p:nvSpPr>
        <p:spPr>
          <a:xfrm>
            <a:off x="3577590" y="3619604"/>
            <a:ext cx="209550" cy="1846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7C73152A-9E71-4B5C-A1C9-BB2EA04790A2}"/>
              </a:ext>
            </a:extLst>
          </p:cNvPr>
          <p:cNvSpPr/>
          <p:nvPr/>
        </p:nvSpPr>
        <p:spPr>
          <a:xfrm>
            <a:off x="4185920" y="3619603"/>
            <a:ext cx="209550" cy="1846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9977905-E7B7-4E6F-B1BB-A76F58AAB651}"/>
              </a:ext>
            </a:extLst>
          </p:cNvPr>
          <p:cNvGraphicFramePr>
            <a:graphicFrameLocks noGrp="1"/>
          </p:cNvGraphicFramePr>
          <p:nvPr/>
        </p:nvGraphicFramePr>
        <p:xfrm>
          <a:off x="1438363" y="2832582"/>
          <a:ext cx="3191150" cy="11926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3210">
                  <a:extLst>
                    <a:ext uri="{9D8B030D-6E8A-4147-A177-3AD203B41FA5}">
                      <a16:colId xmlns:a16="http://schemas.microsoft.com/office/drawing/2014/main" val="1429460800"/>
                    </a:ext>
                  </a:extLst>
                </a:gridCol>
                <a:gridCol w="855788">
                  <a:extLst>
                    <a:ext uri="{9D8B030D-6E8A-4147-A177-3AD203B41FA5}">
                      <a16:colId xmlns:a16="http://schemas.microsoft.com/office/drawing/2014/main" val="3462930074"/>
                    </a:ext>
                  </a:extLst>
                </a:gridCol>
                <a:gridCol w="505914">
                  <a:extLst>
                    <a:ext uri="{9D8B030D-6E8A-4147-A177-3AD203B41FA5}">
                      <a16:colId xmlns:a16="http://schemas.microsoft.com/office/drawing/2014/main" val="3258363769"/>
                    </a:ext>
                  </a:extLst>
                </a:gridCol>
                <a:gridCol w="646238">
                  <a:extLst>
                    <a:ext uri="{9D8B030D-6E8A-4147-A177-3AD203B41FA5}">
                      <a16:colId xmlns:a16="http://schemas.microsoft.com/office/drawing/2014/main" val="3380806740"/>
                    </a:ext>
                  </a:extLst>
                </a:gridCol>
              </a:tblGrid>
              <a:tr h="653796">
                <a:tc>
                  <a:txBody>
                    <a:bodyPr/>
                    <a:lstStyle/>
                    <a:p>
                      <a:pPr algn="ctr"/>
                      <a:r>
                        <a:rPr lang="en-GB" sz="3300"/>
                        <a:t>ship</a:t>
                      </a:r>
                    </a:p>
                  </a:txBody>
                  <a:tcPr marL="107769" marR="107769" marT="53884" marB="53884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err="1"/>
                        <a:t>sh</a:t>
                      </a:r>
                      <a:endParaRPr lang="en-GB" sz="3300"/>
                    </a:p>
                  </a:txBody>
                  <a:tcPr marL="107769" marR="107769" marT="53884" marB="538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err="1"/>
                        <a:t>i</a:t>
                      </a:r>
                      <a:endParaRPr lang="en-GB" sz="3300"/>
                    </a:p>
                  </a:txBody>
                  <a:tcPr marL="107769" marR="107769" marT="53884" marB="538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/>
                        <a:t>p</a:t>
                      </a:r>
                    </a:p>
                  </a:txBody>
                  <a:tcPr marL="107769" marR="107769" marT="53884" marB="53884"/>
                </a:tc>
                <a:extLst>
                  <a:ext uri="{0D108BD9-81ED-4DB2-BD59-A6C34878D82A}">
                    <a16:rowId xmlns:a16="http://schemas.microsoft.com/office/drawing/2014/main" val="1385182373"/>
                  </a:ext>
                </a:extLst>
              </a:tr>
              <a:tr h="538843">
                <a:tc>
                  <a:txBody>
                    <a:bodyPr/>
                    <a:lstStyle/>
                    <a:p>
                      <a:pPr algn="ctr"/>
                      <a:endParaRPr lang="en-GB" sz="2100"/>
                    </a:p>
                  </a:txBody>
                  <a:tcPr marL="107769" marR="107769" marT="53884" marB="53884"/>
                </a:tc>
                <a:tc>
                  <a:txBody>
                    <a:bodyPr/>
                    <a:lstStyle/>
                    <a:p>
                      <a:pPr algn="ctr"/>
                      <a:endParaRPr lang="en-GB" sz="2100"/>
                    </a:p>
                  </a:txBody>
                  <a:tcPr marL="107769" marR="107769" marT="53884" marB="53884"/>
                </a:tc>
                <a:tc>
                  <a:txBody>
                    <a:bodyPr/>
                    <a:lstStyle/>
                    <a:p>
                      <a:pPr algn="ctr"/>
                      <a:endParaRPr lang="en-GB" sz="2100"/>
                    </a:p>
                  </a:txBody>
                  <a:tcPr marL="107769" marR="107769" marT="53884" marB="53884"/>
                </a:tc>
                <a:tc>
                  <a:txBody>
                    <a:bodyPr/>
                    <a:lstStyle/>
                    <a:p>
                      <a:pPr algn="ctr"/>
                      <a:endParaRPr lang="en-GB" sz="2100"/>
                    </a:p>
                  </a:txBody>
                  <a:tcPr marL="107769" marR="107769" marT="53884" marB="53884"/>
                </a:tc>
                <a:extLst>
                  <a:ext uri="{0D108BD9-81ED-4DB2-BD59-A6C34878D82A}">
                    <a16:rowId xmlns:a16="http://schemas.microsoft.com/office/drawing/2014/main" val="3168271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40378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BDDBFF-A9D4-4C70-AB33-27051EADB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6160"/>
            <a:ext cx="3964251" cy="2237925"/>
          </a:xfrm>
        </p:spPr>
        <p:txBody>
          <a:bodyPr>
            <a:normAutofit/>
          </a:bodyPr>
          <a:lstStyle/>
          <a:p>
            <a:r>
              <a:rPr lang="en-GB"/>
              <a:t>Red words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9615127-4E4B-44AE-B157-C50975D419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5E249-E191-40DE-8EF2-690BD39E06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600" y="3408254"/>
            <a:ext cx="3964250" cy="247003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/>
              <a:t>These are words that the children can’t use “Fred Talk” to read. </a:t>
            </a:r>
          </a:p>
          <a:p>
            <a:r>
              <a:rPr lang="en-US" sz="2000"/>
              <a:t>Children learn these words through regular exposure and explicit teaching.</a:t>
            </a:r>
          </a:p>
          <a:p>
            <a:endParaRPr lang="en-GB" sz="2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F4631D-4E20-495A-B372-B480BC0E2BB4}"/>
              </a:ext>
            </a:extLst>
          </p:cNvPr>
          <p:cNvPicPr/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40694" y="1240196"/>
            <a:ext cx="6588977" cy="437761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607C7DF-2703-4D3B-B500-8182840C0A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10516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E55FE-0CEE-4A2E-8F8A-6AC0C4B21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can you do at home to help?</a:t>
            </a:r>
          </a:p>
        </p:txBody>
      </p:sp>
      <p:pic>
        <p:nvPicPr>
          <p:cNvPr id="4" name="Content Placeholder 3" descr="A screenshot of a paper&#10;&#10;AI-generated content may be incorrect.">
            <a:extLst>
              <a:ext uri="{FF2B5EF4-FFF2-40B4-BE49-F238E27FC236}">
                <a16:creationId xmlns:a16="http://schemas.microsoft.com/office/drawing/2014/main" id="{9FFF0FAB-9808-4591-1DF2-8A4E2888A3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0728" y="3144310"/>
            <a:ext cx="2119615" cy="3131521"/>
          </a:xfrm>
          <a:prstGeom prst="rect">
            <a:avLst/>
          </a:prstGeom>
        </p:spPr>
      </p:pic>
      <p:pic>
        <p:nvPicPr>
          <p:cNvPr id="5" name="Picture 4" descr="A qr code on a white background&#10;&#10;AI-generated content may be incorrect.">
            <a:extLst>
              <a:ext uri="{FF2B5EF4-FFF2-40B4-BE49-F238E27FC236}">
                <a16:creationId xmlns:a16="http://schemas.microsoft.com/office/drawing/2014/main" id="{6E8CCF4B-DBA1-55BA-D347-7E2AFB4E05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237" y="2062797"/>
            <a:ext cx="1533525" cy="1533525"/>
          </a:xfrm>
          <a:prstGeom prst="rect">
            <a:avLst/>
          </a:prstGeom>
        </p:spPr>
      </p:pic>
      <p:pic>
        <p:nvPicPr>
          <p:cNvPr id="6" name="Picture 5" descr="Top 20 All-Time Best Selling Children's Books - #AmReading">
            <a:extLst>
              <a:ext uri="{FF2B5EF4-FFF2-40B4-BE49-F238E27FC236}">
                <a16:creationId xmlns:a16="http://schemas.microsoft.com/office/drawing/2014/main" id="{1D573ABE-8AAA-0C92-36ED-4123780FA2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6597" y="1940877"/>
            <a:ext cx="2417445" cy="2011045"/>
          </a:xfrm>
          <a:prstGeom prst="rect">
            <a:avLst/>
          </a:prstGeom>
        </p:spPr>
      </p:pic>
      <p:pic>
        <p:nvPicPr>
          <p:cNvPr id="8" name="Picture 7" descr="Read Write Inc - Phonics - Storybook and Non-fiction Books (Super Easy ...">
            <a:extLst>
              <a:ext uri="{FF2B5EF4-FFF2-40B4-BE49-F238E27FC236}">
                <a16:creationId xmlns:a16="http://schemas.microsoft.com/office/drawing/2014/main" id="{C9F8AE59-A39E-64E5-D90A-338D162168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06800" y="4076903"/>
            <a:ext cx="2743199" cy="1914753"/>
          </a:xfrm>
          <a:prstGeom prst="rect">
            <a:avLst/>
          </a:prstGeom>
        </p:spPr>
      </p:pic>
      <p:pic>
        <p:nvPicPr>
          <p:cNvPr id="9" name="Picture 8" descr="A close-up of a logo&#10;&#10;AI-generated content may be incorrect.">
            <a:extLst>
              <a:ext uri="{FF2B5EF4-FFF2-40B4-BE49-F238E27FC236}">
                <a16:creationId xmlns:a16="http://schemas.microsoft.com/office/drawing/2014/main" id="{F5A75AF1-CBE3-4A40-BC0E-6BEAE2C34D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94588" y="4415472"/>
            <a:ext cx="2414905" cy="1247775"/>
          </a:xfrm>
          <a:prstGeom prst="rect">
            <a:avLst/>
          </a:prstGeom>
        </p:spPr>
      </p:pic>
      <p:pic>
        <p:nvPicPr>
          <p:cNvPr id="10" name="Picture 9" descr="A book with a picture of kids&#10;&#10;AI-generated content may be incorrect.">
            <a:extLst>
              <a:ext uri="{FF2B5EF4-FFF2-40B4-BE49-F238E27FC236}">
                <a16:creationId xmlns:a16="http://schemas.microsoft.com/office/drawing/2014/main" id="{1BC0DE0B-D201-BD82-5905-67B9CACD8749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4138" t="5976" r="16189" b="7262"/>
          <a:stretch>
            <a:fillRect/>
          </a:stretch>
        </p:blipFill>
        <p:spPr>
          <a:xfrm>
            <a:off x="9540800" y="2058517"/>
            <a:ext cx="1419436" cy="190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3298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108D74AC-B125-4E11-BA53-E9E383966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9DC76EBE-FB9D-4054-B5D8-19E3EAFE4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A2EFA84C-D756-4DC7-AA46-68D776F37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 useBgFill="1">
        <p:nvSpPr>
          <p:cNvPr id="57" name="Rectangle 56">
            <a:extLst>
              <a:ext uri="{FF2B5EF4-FFF2-40B4-BE49-F238E27FC236}">
                <a16:creationId xmlns:a16="http://schemas.microsoft.com/office/drawing/2014/main" id="{35F60170-91B4-45F0-B88B-9C07AEC464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01B172-B8C4-50D6-DD3A-00B5BD066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07" y="702870"/>
            <a:ext cx="10696509" cy="309346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8000"/>
              <a:t>Thank you for coming!</a:t>
            </a:r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416994E2-5379-4A94-BB06-6D33FAE33C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4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10785083-ABF7-47F8-ACFC-B21AD58BCD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07" y="3929803"/>
            <a:ext cx="11147071" cy="243833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7D236692-7802-4B9F-B2C4-F4C9A5FBB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393331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9DF4F0E5-FC44-4778-A844-21C272F73D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1236448"/>
      </p:ext>
    </p:extLst>
  </p:cSld>
  <p:clrMapOvr>
    <a:masterClrMapping/>
  </p:clrMapOvr>
</p:sld>
</file>

<file path=ppt/theme/theme1.xml><?xml version="1.0" encoding="utf-8"?>
<a:theme xmlns:a="http://schemas.openxmlformats.org/drawingml/2006/main" name="LevelVTI">
  <a:themeElements>
    <a:clrScheme name="Custom 88">
      <a:dk1>
        <a:sysClr val="windowText" lastClr="000000"/>
      </a:dk1>
      <a:lt1>
        <a:sysClr val="window" lastClr="FFFFFF"/>
      </a:lt1>
      <a:dk2>
        <a:srgbClr val="182230"/>
      </a:dk2>
      <a:lt2>
        <a:srgbClr val="F2F2F2"/>
      </a:lt2>
      <a:accent1>
        <a:srgbClr val="00BAC8"/>
      </a:accent1>
      <a:accent2>
        <a:srgbClr val="794DFF"/>
      </a:accent2>
      <a:accent3>
        <a:srgbClr val="00D17D"/>
      </a:accent3>
      <a:accent4>
        <a:srgbClr val="E69500"/>
      </a:accent4>
      <a:accent5>
        <a:srgbClr val="FE5D21"/>
      </a:accent5>
      <a:accent6>
        <a:srgbClr val="939393"/>
      </a:accent6>
      <a:hlink>
        <a:srgbClr val="3E8FF1"/>
      </a:hlink>
      <a:folHlink>
        <a:srgbClr val="939393"/>
      </a:folHlink>
    </a:clrScheme>
    <a:fontScheme name="Seaford">
      <a:majorFont>
        <a:latin typeface="Seaford"/>
        <a:ea typeface=""/>
        <a:cs typeface=""/>
      </a:majorFont>
      <a:minorFont>
        <a:latin typeface="Seafor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velVTI" id="{64F43929-0387-4D33-907F-72B939BCAF99}" vid="{D804DF84-3298-4A39-BA0E-21F83D68BC2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729081756CEDB47B5CF1F90E0981E60" ma:contentTypeVersion="12" ma:contentTypeDescription="Create a new document." ma:contentTypeScope="" ma:versionID="153c0b38c71e624275f57bf2e28c241d">
  <xsd:schema xmlns:xsd="http://www.w3.org/2001/XMLSchema" xmlns:xs="http://www.w3.org/2001/XMLSchema" xmlns:p="http://schemas.microsoft.com/office/2006/metadata/properties" xmlns:ns3="c9fffa7b-119d-4882-87da-9fc8d27d8df5" targetNamespace="http://schemas.microsoft.com/office/2006/metadata/properties" ma:root="true" ma:fieldsID="674b4595a652bbe674ab347e1193cdcd" ns3:_="">
    <xsd:import namespace="c9fffa7b-119d-4882-87da-9fc8d27d8df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_activity" minOccurs="0"/>
                <xsd:element ref="ns3:MediaServiceSystemTag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fffa7b-119d-4882-87da-9fc8d27d8df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  <xsd:element name="MediaServiceSystemTags" ma:index="18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9fffa7b-119d-4882-87da-9fc8d27d8df5" xsi:nil="true"/>
  </documentManagement>
</p:properties>
</file>

<file path=customXml/itemProps1.xml><?xml version="1.0" encoding="utf-8"?>
<ds:datastoreItem xmlns:ds="http://schemas.openxmlformats.org/officeDocument/2006/customXml" ds:itemID="{21816FBB-07C1-4EAE-900D-0F277982F3F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230EF3F-53C8-47FE-98C2-2CA72388550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9fffa7b-119d-4882-87da-9fc8d27d8df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DB9C1D0-1EA5-4F5D-B210-0512C30E881A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c9fffa7b-119d-4882-87da-9fc8d27d8df5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447</Words>
  <Application>Microsoft Office PowerPoint</Application>
  <PresentationFormat>Widescreen</PresentationFormat>
  <Paragraphs>53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Seaford</vt:lpstr>
      <vt:lpstr>LevelVTI</vt:lpstr>
      <vt:lpstr>Phonics at Whitley Park</vt:lpstr>
      <vt:lpstr>Welcome!</vt:lpstr>
      <vt:lpstr>Why is reading so important?</vt:lpstr>
      <vt:lpstr>Read Write Inc.</vt:lpstr>
      <vt:lpstr>Before your child can learn to read they need to learn to..</vt:lpstr>
      <vt:lpstr>Meet Fred! </vt:lpstr>
      <vt:lpstr>Handwriting</vt:lpstr>
      <vt:lpstr>m - Maisy, mountain, mountain </vt:lpstr>
      <vt:lpstr>Groupings Each child is carefully matched to a group through half-termly assessments</vt:lpstr>
      <vt:lpstr>Green words</vt:lpstr>
      <vt:lpstr>Red words</vt:lpstr>
      <vt:lpstr>What can you do at home to help?</vt:lpstr>
      <vt:lpstr>Thank you for coming!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at Whitley Park</dc:title>
  <dc:creator>Alice Wheeldon</dc:creator>
  <cp:lastModifiedBy>Hannah Wood</cp:lastModifiedBy>
  <cp:revision>239</cp:revision>
  <dcterms:created xsi:type="dcterms:W3CDTF">2025-10-19T12:21:14Z</dcterms:created>
  <dcterms:modified xsi:type="dcterms:W3CDTF">2025-11-06T09:37:10Z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0x010100B729081756CEDB47B5CF1F90E0981E60</vt:lpwstr>
  </property>
</Properties>
</file>